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309" r:id="rId4"/>
    <p:sldId id="307" r:id="rId5"/>
    <p:sldId id="310" r:id="rId6"/>
    <p:sldId id="311" r:id="rId7"/>
    <p:sldId id="313" r:id="rId8"/>
    <p:sldId id="314" r:id="rId9"/>
    <p:sldId id="292" r:id="rId10"/>
    <p:sldId id="258" r:id="rId11"/>
    <p:sldId id="312" r:id="rId12"/>
    <p:sldId id="259" r:id="rId13"/>
    <p:sldId id="260" r:id="rId14"/>
    <p:sldId id="261" r:id="rId15"/>
    <p:sldId id="262" r:id="rId16"/>
    <p:sldId id="299" r:id="rId17"/>
    <p:sldId id="302" r:id="rId18"/>
    <p:sldId id="318" r:id="rId19"/>
    <p:sldId id="303" r:id="rId20"/>
    <p:sldId id="319" r:id="rId21"/>
    <p:sldId id="304" r:id="rId22"/>
    <p:sldId id="320" r:id="rId23"/>
    <p:sldId id="263" r:id="rId24"/>
    <p:sldId id="305" r:id="rId25"/>
    <p:sldId id="264" r:id="rId26"/>
    <p:sldId id="265" r:id="rId27"/>
    <p:sldId id="266" r:id="rId28"/>
    <p:sldId id="267" r:id="rId29"/>
    <p:sldId id="298" r:id="rId30"/>
    <p:sldId id="275" r:id="rId31"/>
    <p:sldId id="276" r:id="rId32"/>
    <p:sldId id="268" r:id="rId33"/>
    <p:sldId id="277" r:id="rId34"/>
    <p:sldId id="323" r:id="rId35"/>
    <p:sldId id="269" r:id="rId36"/>
    <p:sldId id="270" r:id="rId37"/>
    <p:sldId id="271" r:id="rId38"/>
    <p:sldId id="272" r:id="rId39"/>
    <p:sldId id="294" r:id="rId40"/>
    <p:sldId id="273" r:id="rId41"/>
    <p:sldId id="291" r:id="rId42"/>
    <p:sldId id="293" r:id="rId43"/>
    <p:sldId id="279" r:id="rId44"/>
    <p:sldId id="321" r:id="rId45"/>
    <p:sldId id="284" r:id="rId46"/>
    <p:sldId id="289" r:id="rId47"/>
    <p:sldId id="282" r:id="rId48"/>
    <p:sldId id="280" r:id="rId49"/>
    <p:sldId id="290" r:id="rId50"/>
    <p:sldId id="283" r:id="rId51"/>
    <p:sldId id="322" r:id="rId52"/>
    <p:sldId id="30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0" b="1" i="0" u="none" strike="noStrike" kern="1200" spc="0" baseline="0">
                <a:solidFill>
                  <a:schemeClr val="tx1"/>
                </a:solidFill>
                <a:latin typeface="Segoe Script" panose="030B0504020000000003" pitchFamily="66" charset="0"/>
                <a:ea typeface="+mn-ea"/>
                <a:cs typeface="Times New Roman" panose="02020603050405020304" pitchFamily="18" charset="0"/>
              </a:defRPr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Демографічна</a:t>
            </a:r>
            <a:r>
              <a:rPr lang="uk-UA" sz="3200" b="1" baseline="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ситуація 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9476727909011402"/>
          <c:y val="7.40740740740741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60" b="1" i="0" u="none" strike="noStrike" kern="1200" spc="0" baseline="0">
              <a:solidFill>
                <a:schemeClr val="tx1"/>
              </a:solidFill>
              <a:latin typeface="Segoe Script" panose="030B0504020000000003" pitchFamily="66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Сергіївський округ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1139</c:v>
                </c:pt>
                <c:pt idx="1">
                  <c:v>1145</c:v>
                </c:pt>
                <c:pt idx="2">
                  <c:v>1113</c:v>
                </c:pt>
                <c:pt idx="3">
                  <c:v>1112</c:v>
                </c:pt>
                <c:pt idx="4">
                  <c:v>1094</c:v>
                </c:pt>
                <c:pt idx="5">
                  <c:v>1067</c:v>
                </c:pt>
                <c:pt idx="6">
                  <c:v>1056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9-499F-A1EC-E39DB36B9A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Розбишівський округ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925</c:v>
                </c:pt>
                <c:pt idx="1">
                  <c:v>902</c:v>
                </c:pt>
                <c:pt idx="2">
                  <c:v>861</c:v>
                </c:pt>
                <c:pt idx="3">
                  <c:v>856</c:v>
                </c:pt>
                <c:pt idx="4">
                  <c:v>823</c:v>
                </c:pt>
                <c:pt idx="5">
                  <c:v>815</c:v>
                </c:pt>
                <c:pt idx="6">
                  <c:v>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9-499F-A1EC-E39DB36B9A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Качанівський округ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941</c:v>
                </c:pt>
                <c:pt idx="1">
                  <c:v>910</c:v>
                </c:pt>
                <c:pt idx="2">
                  <c:v>907</c:v>
                </c:pt>
                <c:pt idx="3">
                  <c:v>876</c:v>
                </c:pt>
                <c:pt idx="4">
                  <c:v>863</c:v>
                </c:pt>
                <c:pt idx="5">
                  <c:v>854</c:v>
                </c:pt>
                <c:pt idx="6">
                  <c:v>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9-499F-A1EC-E39DB36B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224784"/>
        <c:axId val="324231672"/>
      </c:barChart>
      <c:catAx>
        <c:axId val="32422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31672"/>
        <c:crosses val="autoZero"/>
        <c:auto val="1"/>
        <c:lblAlgn val="ctr"/>
        <c:lblOffset val="100"/>
        <c:noMultiLvlLbl val="0"/>
      </c:catAx>
      <c:valAx>
        <c:axId val="32423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32422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внутрішньо переміщених осіб - 264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83-4BE8-AAEC-21942470B4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83-4BE8-AAEC-21942470B4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83-4BE8-AAEC-21942470B4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Сергіївський округ</c:v>
                </c:pt>
                <c:pt idx="1">
                  <c:v>Розбишівський округ</c:v>
                </c:pt>
                <c:pt idx="2">
                  <c:v>Качанівський округ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</c:v>
                </c:pt>
                <c:pt idx="1">
                  <c:v>101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83-4BE8-AAEC-21942470B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6F9-4315-BACD-7FDDC89D85F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6F9-4315-BACD-7FDDC89D85F3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C6F9-4315-BACD-7FDDC89D85F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6F9-4315-BACD-7FDDC89D85F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6F9-4315-BACD-7FDDC89D85F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C6F9-4315-BACD-7FDDC89D8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комунальне господарства </c:v>
                </c:pt>
                <c:pt idx="1">
                  <c:v>соціальний захист</c:v>
                </c:pt>
                <c:pt idx="2">
                  <c:v>аграрної політики  і земельних відносин </c:v>
                </c:pt>
                <c:pt idx="3">
                  <c:v>праця і заробітна плата  </c:v>
                </c:pt>
                <c:pt idx="4">
                  <c:v>територіальна оборона</c:v>
                </c:pt>
                <c:pt idx="5">
                  <c:v>Інші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</c:v>
                </c:pt>
                <c:pt idx="1">
                  <c:v>135</c:v>
                </c:pt>
                <c:pt idx="2">
                  <c:v>192</c:v>
                </c:pt>
                <c:pt idx="3">
                  <c:v>10</c:v>
                </c:pt>
                <c:pt idx="4">
                  <c:v>143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F9-4315-BACD-7FDDC89D8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68101395147695"/>
          <c:y val="5.8660148301925596E-4"/>
          <c:w val="0.43745041412913799"/>
          <c:h val="0.9994134300119650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92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 на 1-го жителя громади</a:t>
            </a:r>
          </a:p>
          <a:p>
            <a:pPr>
              <a:defRPr lang="ru-RU"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92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(грн) </a:t>
            </a:r>
            <a:endParaRPr lang="ru-RU" sz="192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236861997876601"/>
          <c:y val="1.08778069407991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610236220472501E-2"/>
          <c:y val="6.8168068320436107E-2"/>
          <c:w val="0.95276476377952801"/>
          <c:h val="0.79361709049568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рік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1603106365275299E-3"/>
                  <c:y val="8.4890748489074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D1-445E-AA2E-51565266A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1-445E-AA2E-51565266AB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рік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2D1-445E-AA2E-51565266AB4D}"/>
              </c:ext>
            </c:extLst>
          </c:dPt>
          <c:dLbls>
            <c:dLbl>
              <c:idx val="0"/>
              <c:layout>
                <c:manualLayout>
                  <c:x val="0.16018855707105387"/>
                  <c:y val="-3.3767118022381096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2000" dirty="0"/>
                      <a:t>30188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41880460407711"/>
                      <c:h val="5.06741050674105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2D1-445E-AA2E-51565266A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25091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D1-445E-AA2E-51565266AB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рік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D1-445E-AA2E-51565266A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7770240"/>
        <c:axId val="107771776"/>
      </c:barChart>
      <c:catAx>
        <c:axId val="10777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771776"/>
        <c:crosses val="autoZero"/>
        <c:auto val="1"/>
        <c:lblAlgn val="ctr"/>
        <c:lblOffset val="100"/>
        <c:noMultiLvlLbl val="0"/>
      </c:catAx>
      <c:valAx>
        <c:axId val="10777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777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6242652107991001"/>
          <c:y val="0.91069490130719999"/>
          <c:w val="0.69994358918272004"/>
          <c:h val="6.9546690337140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6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Sheet1!#REF!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9-4234-B503-E2DFD0B52A0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Видатки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183795541054899E-2"/>
                  <c:y val="5.4084296904140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29-4234-B503-E2DFD0B52A01}"/>
                </c:ext>
              </c:extLst>
            </c:dLbl>
            <c:dLbl>
              <c:idx val="1"/>
              <c:layout>
                <c:manualLayout>
                  <c:x val="-5.0027188689505203E-2"/>
                  <c:y val="4.19619544945915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29-4234-B503-E2DFD0B52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59136909</c:v>
                </c:pt>
                <c:pt idx="1">
                  <c:v>80813512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29-4234-B503-E2DFD0B52A01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Доходи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8080478520935299E-2"/>
                  <c:y val="-1.37075718015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29-4234-B503-E2DFD0B52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69753690</c:v>
                </c:pt>
                <c:pt idx="1">
                  <c:v>82594399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29-4234-B503-E2DFD0B52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3790847"/>
        <c:axId val="742327511"/>
      </c:barChart>
      <c:catAx>
        <c:axId val="94379084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2327511"/>
        <c:crosses val="autoZero"/>
        <c:auto val="1"/>
        <c:lblAlgn val="ctr"/>
        <c:lblOffset val="100"/>
        <c:noMultiLvlLbl val="0"/>
      </c:catAx>
      <c:valAx>
        <c:axId val="742327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379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2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24-4D88-BB18-3EF931E176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24-4D88-BB18-3EF931E176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24-4D88-BB18-3EF931E176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24-4D88-BB18-3EF931E176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24-4D88-BB18-3EF931E176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ПДФО</c:v>
                </c:pt>
                <c:pt idx="1">
                  <c:v>Рента</c:v>
                </c:pt>
                <c:pt idx="2">
                  <c:v>Податок на майно</c:v>
                </c:pt>
                <c:pt idx="3">
                  <c:v>Єдиний</c:v>
                </c:pt>
                <c:pt idx="4">
                  <c:v>Неподаткові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15421272</c:v>
                </c:pt>
                <c:pt idx="1">
                  <c:v>34422422</c:v>
                </c:pt>
                <c:pt idx="2">
                  <c:v>19135995</c:v>
                </c:pt>
                <c:pt idx="3" formatCode="General">
                  <c:v>3216159</c:v>
                </c:pt>
                <c:pt idx="4">
                  <c:v>78527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6-4E84-9134-A6A6102F8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666666666666666E-3"/>
          <c:y val="0.937041383877107"/>
          <c:w val="0.9"/>
          <c:h val="4.66686548115511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68632248746599"/>
          <c:y val="0"/>
          <c:w val="0.8533136775125349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Юридичні особи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Орендна плата</c:v>
                </c:pt>
                <c:pt idx="1">
                  <c:v>Земельний податок</c:v>
                </c:pt>
                <c:pt idx="2">
                  <c:v>Єдиний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7626826</c:v>
                </c:pt>
                <c:pt idx="1">
                  <c:v>9107611</c:v>
                </c:pt>
                <c:pt idx="2">
                  <c:v>221716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1-46EC-B8B9-007665E715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Фізичні особи</c:v>
                </c:pt>
              </c:strCache>
            </c:strRef>
          </c:tx>
          <c:spPr>
            <a:solidFill>
              <a:srgbClr val="2C3C43">
                <a:lumMod val="60000"/>
                <a:lumOff val="40000"/>
              </a:srgbClr>
            </a:solidFill>
          </c:spPr>
          <c:invertIfNegative val="0"/>
          <c:dLbls>
            <c:spPr>
              <a:solidFill>
                <a:srgbClr val="2C3C43">
                  <a:lumMod val="60000"/>
                  <a:lumOff val="40000"/>
                </a:srgb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Орендна плата</c:v>
                </c:pt>
                <c:pt idx="1">
                  <c:v>Земельний податок</c:v>
                </c:pt>
                <c:pt idx="2">
                  <c:v>Єдиний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1053232</c:v>
                </c:pt>
                <c:pt idx="1">
                  <c:v>202938</c:v>
                </c:pt>
                <c:pt idx="2">
                  <c:v>836688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1-46EC-B8B9-007665E71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132430848"/>
        <c:axId val="132429312"/>
      </c:barChart>
      <c:catAx>
        <c:axId val="132430848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429312"/>
        <c:crosses val="autoZero"/>
        <c:auto val="1"/>
        <c:lblAlgn val="ctr"/>
        <c:lblOffset val="100"/>
        <c:noMultiLvlLbl val="0"/>
      </c:catAx>
      <c:valAx>
        <c:axId val="13242931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crossAx val="132430848"/>
        <c:crosses val="autoZero"/>
        <c:crossBetween val="between"/>
      </c:valAx>
      <c:spPr>
        <a:noFill/>
        <a:ln>
          <a:noFill/>
        </a:ln>
      </c:spPr>
    </c:plotArea>
    <c:legend>
      <c:legendPos val="t"/>
      <c:overlay val="0"/>
      <c:spPr>
        <a:ln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38932315408501"/>
          <c:y val="6.3010408464313106E-2"/>
          <c:w val="0.80337773403324586"/>
          <c:h val="0.896224901111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rnd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0172745861146901E-2"/>
                  <c:y val="9.10009937384165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41-4129-9986-673231A93DCC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41-4129-9986-673231A93DCC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1-4129-9986-673231A93DCC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41-4129-9986-673231A93DCC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41-4129-9986-673231A93DCC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41-4129-9986-673231A93DCC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41-4129-9986-673231A93DCC}"/>
                </c:ext>
              </c:extLst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41-4129-9986-673231A93DCC}"/>
                </c:ext>
              </c:extLst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41-4129-9986-673231A93DCC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41-4129-9986-673231A93DCC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41-4129-9986-673231A93DCC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AF-465D-811E-8E571E127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Лист1!$B$2:$B$13</c:f>
              <c:numCache>
                <c:formatCode>#,##0.000</c:formatCode>
                <c:ptCount val="12"/>
                <c:pt idx="0" formatCode="#,##0">
                  <c:v>2430133</c:v>
                </c:pt>
                <c:pt idx="1">
                  <c:v>2549815</c:v>
                </c:pt>
                <c:pt idx="2">
                  <c:v>1862475</c:v>
                </c:pt>
                <c:pt idx="3">
                  <c:v>3223022</c:v>
                </c:pt>
                <c:pt idx="4">
                  <c:v>2968757</c:v>
                </c:pt>
                <c:pt idx="5">
                  <c:v>2403483</c:v>
                </c:pt>
                <c:pt idx="6" formatCode="General">
                  <c:v>2780481</c:v>
                </c:pt>
                <c:pt idx="7" formatCode="General">
                  <c:v>5257393</c:v>
                </c:pt>
                <c:pt idx="8" formatCode="#,##0.00">
                  <c:v>2808602</c:v>
                </c:pt>
                <c:pt idx="9" formatCode="#,##0.00">
                  <c:v>3641655</c:v>
                </c:pt>
                <c:pt idx="10" formatCode="0.000">
                  <c:v>2916044</c:v>
                </c:pt>
                <c:pt idx="11" formatCode="General">
                  <c:v>1580561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141-4129-9986-673231A93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343296"/>
        <c:axId val="132344832"/>
      </c:barChart>
      <c:catAx>
        <c:axId val="132343296"/>
        <c:scaling>
          <c:orientation val="minMax"/>
        </c:scaling>
        <c:delete val="0"/>
        <c:axPos val="l"/>
        <c:numFmt formatCode="General" sourceLinked="0"/>
        <c:majorTickMark val="out"/>
        <c:minorTickMark val="out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344832"/>
        <c:crosses val="autoZero"/>
        <c:auto val="1"/>
        <c:lblAlgn val="ctr"/>
        <c:lblOffset val="100"/>
        <c:noMultiLvlLbl val="0"/>
      </c:catAx>
      <c:valAx>
        <c:axId val="132344832"/>
        <c:scaling>
          <c:orientation val="minMax"/>
        </c:scaling>
        <c:delete val="1"/>
        <c:axPos val="b"/>
        <c:majorGridlines/>
        <c:numFmt formatCode="#,##0" sourceLinked="1"/>
        <c:majorTickMark val="out"/>
        <c:minorTickMark val="none"/>
        <c:tickLblPos val="nextTo"/>
        <c:crossAx val="13234329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zero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 rot="0" spcFirstLastPara="0" vertOverflow="ellipsis" vert="horz" wrap="square" anchor="ctr" anchorCtr="1"/>
        <a:lstStyle/>
        <a:p>
          <a:pPr>
            <a:defRPr lang="ru-RU"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</c:v>
                </c:pt>
              </c:strCache>
            </c:strRef>
          </c:tx>
          <c:explosion val="2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159-47A8-96E8-56CFB19C154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159-47A8-96E8-56CFB19C154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5159-47A8-96E8-56CFB19C154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5159-47A8-96E8-56CFB19C154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5159-47A8-96E8-56CFB19C154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5159-47A8-96E8-56CFB19C154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5159-47A8-96E8-56CFB19C154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5159-47A8-96E8-56CFB19C154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5159-47A8-96E8-56CFB19C154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5159-47A8-96E8-56CFB19C1540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5159-47A8-96E8-56CFB19C1540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Органи місцевого самоврядування 9 661,909</c:v>
                </c:pt>
                <c:pt idx="1">
                  <c:v>Дошкільна освіта 3 954,617</c:v>
                </c:pt>
                <c:pt idx="2">
                  <c:v>Загальна середня освіта 18 599,204</c:v>
                </c:pt>
                <c:pt idx="3">
                  <c:v>Пільговий проїзд 685,290</c:v>
                </c:pt>
                <c:pt idx="4">
                  <c:v>ЦНСП 1 676,318</c:v>
                </c:pt>
                <c:pt idx="5">
                  <c:v>Соціальні виплати 301,850</c:v>
                </c:pt>
                <c:pt idx="6">
                  <c:v>СБК 2 468,048</c:v>
                </c:pt>
                <c:pt idx="7">
                  <c:v>Благоустрій 6809,340</c:v>
                </c:pt>
                <c:pt idx="8">
                  <c:v>Дороги 20 247,580</c:v>
                </c:pt>
                <c:pt idx="9">
                  <c:v>Утримання об'єктів спільного користування 3066,993</c:v>
                </c:pt>
                <c:pt idx="10">
                  <c:v>Територіальна оборона та мобілізаційна підготовка 1 113,247</c:v>
                </c:pt>
              </c:strCache>
            </c:strRef>
          </c:cat>
          <c:val>
            <c:numRef>
              <c:f>Лист1!$B$2:$B$12</c:f>
              <c:numCache>
                <c:formatCode>0.000</c:formatCode>
                <c:ptCount val="11"/>
                <c:pt idx="0">
                  <c:v>9661.9089999999997</c:v>
                </c:pt>
                <c:pt idx="1">
                  <c:v>3954.6170000000002</c:v>
                </c:pt>
                <c:pt idx="2">
                  <c:v>18599.204000000002</c:v>
                </c:pt>
                <c:pt idx="3">
                  <c:v>685.29</c:v>
                </c:pt>
                <c:pt idx="4">
                  <c:v>1676.318</c:v>
                </c:pt>
                <c:pt idx="5">
                  <c:v>301.85000000000002</c:v>
                </c:pt>
                <c:pt idx="6">
                  <c:v>2468.0479999999998</c:v>
                </c:pt>
                <c:pt idx="7">
                  <c:v>6809.34</c:v>
                </c:pt>
                <c:pt idx="8">
                  <c:v>20247.580000000002</c:v>
                </c:pt>
                <c:pt idx="9">
                  <c:v>3066.9929999999999</c:v>
                </c:pt>
                <c:pt idx="10">
                  <c:v>1113.2470000000001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159-47A8-96E8-56CFB19C1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44619625244904"/>
          <c:y val="0"/>
          <c:w val="0.33406954574885001"/>
          <c:h val="0.9279640350631620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50780-87D6-4A6F-A153-A9A84B265981}" type="doc">
      <dgm:prSet loTypeId="urn:microsoft.com/office/officeart/2005/8/layout/hList1" loCatId="list" qsTypeId="urn:microsoft.com/office/officeart/2005/8/quickstyle/simple1#1" qsCatId="simple" csTypeId="urn:microsoft.com/office/officeart/2005/8/colors/colorful4#1" csCatId="colorful" phldr="1"/>
      <dgm:spPr/>
      <dgm:t>
        <a:bodyPr/>
        <a:lstStyle/>
        <a:p>
          <a:endParaRPr lang="uk-UA"/>
        </a:p>
      </dgm:t>
    </dgm:pt>
    <dgm:pt modelId="{517F9A65-6BF6-4DAA-BBAF-86FCB9490835}">
      <dgm:prSet phldrT="[Текст]" custT="1"/>
      <dgm:spPr/>
      <dgm:t>
        <a:bodyPr/>
        <a:lstStyle/>
        <a:p>
          <a:r>
            <a:rPr lang="uk-UA" sz="1600" dirty="0"/>
            <a:t>Підвищення економічної ефективності використання ресурсного потенціалу громади</a:t>
          </a:r>
        </a:p>
      </dgm:t>
    </dgm:pt>
    <dgm:pt modelId="{4D396DBA-05F6-4392-BA4A-54DFA2122248}" type="parTrans" cxnId="{48CE14BD-E676-42FE-80A5-213A9BFC3718}">
      <dgm:prSet/>
      <dgm:spPr/>
      <dgm:t>
        <a:bodyPr/>
        <a:lstStyle/>
        <a:p>
          <a:endParaRPr lang="uk-UA"/>
        </a:p>
      </dgm:t>
    </dgm:pt>
    <dgm:pt modelId="{9FFE8C6B-19ED-4BA9-BC4D-BC5C7D806B54}" type="sibTrans" cxnId="{48CE14BD-E676-42FE-80A5-213A9BFC3718}">
      <dgm:prSet/>
      <dgm:spPr/>
      <dgm:t>
        <a:bodyPr/>
        <a:lstStyle/>
        <a:p>
          <a:endParaRPr lang="uk-UA"/>
        </a:p>
      </dgm:t>
    </dgm:pt>
    <dgm:pt modelId="{4BCEAB04-0201-404E-997A-59F4D0F806F3}">
      <dgm:prSet phldrT="[Текст]"/>
      <dgm:spPr/>
      <dgm:t>
        <a:bodyPr/>
        <a:lstStyle/>
        <a:p>
          <a:r>
            <a:rPr lang="uk-UA" dirty="0"/>
            <a:t> Розвиток </a:t>
          </a:r>
          <a:r>
            <a:rPr lang="uk-UA" dirty="0" err="1"/>
            <a:t>баготоукладної</a:t>
          </a:r>
          <a:r>
            <a:rPr lang="uk-UA" dirty="0"/>
            <a:t> місцевої економіки</a:t>
          </a:r>
        </a:p>
      </dgm:t>
    </dgm:pt>
    <dgm:pt modelId="{9548545F-3401-4695-BA5C-B22CDB95310A}" type="parTrans" cxnId="{DEA7FD32-CD4E-47BA-B8C1-40F124F60438}">
      <dgm:prSet/>
      <dgm:spPr/>
      <dgm:t>
        <a:bodyPr/>
        <a:lstStyle/>
        <a:p>
          <a:endParaRPr lang="uk-UA"/>
        </a:p>
      </dgm:t>
    </dgm:pt>
    <dgm:pt modelId="{AD36EC0C-334D-4F68-85E0-FB4825429787}" type="sibTrans" cxnId="{DEA7FD32-CD4E-47BA-B8C1-40F124F60438}">
      <dgm:prSet/>
      <dgm:spPr/>
      <dgm:t>
        <a:bodyPr/>
        <a:lstStyle/>
        <a:p>
          <a:endParaRPr lang="uk-UA"/>
        </a:p>
      </dgm:t>
    </dgm:pt>
    <dgm:pt modelId="{E89D83D7-A1B3-403A-9066-A3767FF89C45}">
      <dgm:prSet phldrT="[Текст]"/>
      <dgm:spPr/>
      <dgm:t>
        <a:bodyPr/>
        <a:lstStyle/>
        <a:p>
          <a:r>
            <a:rPr lang="uk-UA" dirty="0"/>
            <a:t>Розвиток людського капіталу</a:t>
          </a:r>
        </a:p>
      </dgm:t>
    </dgm:pt>
    <dgm:pt modelId="{E2EC5E05-1D47-47DE-80B0-FC2DDBA782C5}" type="parTrans" cxnId="{F5D6313B-4141-402F-977D-8CB6EBE34723}">
      <dgm:prSet/>
      <dgm:spPr/>
      <dgm:t>
        <a:bodyPr/>
        <a:lstStyle/>
        <a:p>
          <a:endParaRPr lang="uk-UA"/>
        </a:p>
      </dgm:t>
    </dgm:pt>
    <dgm:pt modelId="{D91CF3A6-B720-43AB-BFC9-DC34141F957E}" type="sibTrans" cxnId="{F5D6313B-4141-402F-977D-8CB6EBE34723}">
      <dgm:prSet/>
      <dgm:spPr/>
      <dgm:t>
        <a:bodyPr/>
        <a:lstStyle/>
        <a:p>
          <a:endParaRPr lang="uk-UA"/>
        </a:p>
      </dgm:t>
    </dgm:pt>
    <dgm:pt modelId="{621CA1B0-E7CE-4616-82AF-5914B6930F47}">
      <dgm:prSet phldrT="[Текст]"/>
      <dgm:spPr/>
      <dgm:t>
        <a:bodyPr/>
        <a:lstStyle/>
        <a:p>
          <a:r>
            <a:rPr lang="uk-UA" dirty="0"/>
            <a:t> Створення безпечних умов для життя</a:t>
          </a:r>
        </a:p>
      </dgm:t>
    </dgm:pt>
    <dgm:pt modelId="{66C0964E-B439-48D5-8432-59EAC9B7A53B}" type="parTrans" cxnId="{E7460568-4504-482A-ADD9-F351652771EA}">
      <dgm:prSet/>
      <dgm:spPr/>
      <dgm:t>
        <a:bodyPr/>
        <a:lstStyle/>
        <a:p>
          <a:endParaRPr lang="uk-UA"/>
        </a:p>
      </dgm:t>
    </dgm:pt>
    <dgm:pt modelId="{EC56A4AF-5C01-4CAF-BE74-1656BCA753CB}" type="sibTrans" cxnId="{E7460568-4504-482A-ADD9-F351652771EA}">
      <dgm:prSet/>
      <dgm:spPr/>
      <dgm:t>
        <a:bodyPr/>
        <a:lstStyle/>
        <a:p>
          <a:endParaRPr lang="uk-UA"/>
        </a:p>
      </dgm:t>
    </dgm:pt>
    <dgm:pt modelId="{43CF01F3-907B-44B6-87BD-8B8CE5C48D25}">
      <dgm:prSet phldrT="[Текст]"/>
      <dgm:spPr/>
      <dgm:t>
        <a:bodyPr/>
        <a:lstStyle/>
        <a:p>
          <a:r>
            <a:rPr lang="uk-UA" dirty="0"/>
            <a:t>Оновлення інфраструктури території</a:t>
          </a:r>
        </a:p>
      </dgm:t>
    </dgm:pt>
    <dgm:pt modelId="{8D752F09-BCA6-42FC-8339-D5042F2AD464}" type="parTrans" cxnId="{E269428B-4D50-497D-ACEC-DD872C53556E}">
      <dgm:prSet/>
      <dgm:spPr/>
      <dgm:t>
        <a:bodyPr/>
        <a:lstStyle/>
        <a:p>
          <a:endParaRPr lang="uk-UA"/>
        </a:p>
      </dgm:t>
    </dgm:pt>
    <dgm:pt modelId="{7B9382FD-7912-4DD3-8B2C-BB9869006A37}" type="sibTrans" cxnId="{E269428B-4D50-497D-ACEC-DD872C53556E}">
      <dgm:prSet/>
      <dgm:spPr/>
      <dgm:t>
        <a:bodyPr/>
        <a:lstStyle/>
        <a:p>
          <a:endParaRPr lang="uk-UA"/>
        </a:p>
      </dgm:t>
    </dgm:pt>
    <dgm:pt modelId="{5ABEE09B-3519-463B-944C-D88384FF3C1D}">
      <dgm:prSet phldrT="[Текст]"/>
      <dgm:spPr/>
      <dgm:t>
        <a:bodyPr/>
        <a:lstStyle/>
        <a:p>
          <a:r>
            <a:rPr lang="uk-UA" dirty="0"/>
            <a:t> Оновлення діючої мережі доріг</a:t>
          </a:r>
        </a:p>
      </dgm:t>
    </dgm:pt>
    <dgm:pt modelId="{CD069938-0075-4AA4-A925-17290F7F3D93}" type="parTrans" cxnId="{7C70D6B2-D316-4829-A0E7-05435D9EBE6C}">
      <dgm:prSet/>
      <dgm:spPr/>
      <dgm:t>
        <a:bodyPr/>
        <a:lstStyle/>
        <a:p>
          <a:endParaRPr lang="uk-UA"/>
        </a:p>
      </dgm:t>
    </dgm:pt>
    <dgm:pt modelId="{93B737D5-242D-4D1F-8844-4649E1856D94}" type="sibTrans" cxnId="{7C70D6B2-D316-4829-A0E7-05435D9EBE6C}">
      <dgm:prSet/>
      <dgm:spPr/>
      <dgm:t>
        <a:bodyPr/>
        <a:lstStyle/>
        <a:p>
          <a:endParaRPr lang="uk-UA"/>
        </a:p>
      </dgm:t>
    </dgm:pt>
    <dgm:pt modelId="{CE01616B-259D-426D-9859-808C55F7B6E0}">
      <dgm:prSet phldrT="[Текст]"/>
      <dgm:spPr/>
      <dgm:t>
        <a:bodyPr/>
        <a:lstStyle/>
        <a:p>
          <a:r>
            <a:rPr lang="uk-UA" dirty="0"/>
            <a:t>Зростання малого і середнього бізнесу</a:t>
          </a:r>
        </a:p>
      </dgm:t>
    </dgm:pt>
    <dgm:pt modelId="{DD57887D-F41D-41F6-8A6A-33682BC5BD36}" type="parTrans" cxnId="{4A209D91-545C-4C75-994B-AFD1C281E86E}">
      <dgm:prSet/>
      <dgm:spPr/>
      <dgm:t>
        <a:bodyPr/>
        <a:lstStyle/>
        <a:p>
          <a:endParaRPr lang="uk-UA"/>
        </a:p>
      </dgm:t>
    </dgm:pt>
    <dgm:pt modelId="{29B0A710-B37D-41D7-8DC7-65952DA9CEC2}" type="sibTrans" cxnId="{4A209D91-545C-4C75-994B-AFD1C281E86E}">
      <dgm:prSet/>
      <dgm:spPr/>
      <dgm:t>
        <a:bodyPr/>
        <a:lstStyle/>
        <a:p>
          <a:endParaRPr lang="uk-UA"/>
        </a:p>
      </dgm:t>
    </dgm:pt>
    <dgm:pt modelId="{CCFBAC02-D947-40F2-B263-DFB42E069430}">
      <dgm:prSet phldrT="[Текст]"/>
      <dgm:spPr/>
      <dgm:t>
        <a:bodyPr/>
        <a:lstStyle/>
        <a:p>
          <a:r>
            <a:rPr lang="uk-UA" dirty="0"/>
            <a:t>Підвищення ефективності використання земельних, лісових, водних ресурсів громади</a:t>
          </a:r>
        </a:p>
      </dgm:t>
    </dgm:pt>
    <dgm:pt modelId="{C7C36C59-AC7E-4511-8EFD-762735CF3F0A}" type="parTrans" cxnId="{1DD03C02-AC22-4324-804E-EDC429839FD8}">
      <dgm:prSet/>
      <dgm:spPr/>
      <dgm:t>
        <a:bodyPr/>
        <a:lstStyle/>
        <a:p>
          <a:endParaRPr lang="uk-UA"/>
        </a:p>
      </dgm:t>
    </dgm:pt>
    <dgm:pt modelId="{3883534A-05BC-4A5C-854A-B1C93EA43357}" type="sibTrans" cxnId="{1DD03C02-AC22-4324-804E-EDC429839FD8}">
      <dgm:prSet/>
      <dgm:spPr/>
      <dgm:t>
        <a:bodyPr/>
        <a:lstStyle/>
        <a:p>
          <a:endParaRPr lang="uk-UA"/>
        </a:p>
      </dgm:t>
    </dgm:pt>
    <dgm:pt modelId="{CF8A580F-5A5C-4EA3-90E2-495B88A87370}">
      <dgm:prSet phldrT="[Текст]"/>
      <dgm:spPr/>
      <dgm:t>
        <a:bodyPr/>
        <a:lstStyle/>
        <a:p>
          <a:r>
            <a:rPr lang="uk-UA" dirty="0"/>
            <a:t>Розвиток спроможностей для громадянської активності жителів громади, молоді</a:t>
          </a:r>
        </a:p>
      </dgm:t>
    </dgm:pt>
    <dgm:pt modelId="{7C5C9CEC-D29F-49AB-9F0A-4B69FBECBFB8}" type="parTrans" cxnId="{8490F2D8-BEFE-4DB1-9904-62842AAEA97C}">
      <dgm:prSet/>
      <dgm:spPr/>
      <dgm:t>
        <a:bodyPr/>
        <a:lstStyle/>
        <a:p>
          <a:endParaRPr lang="uk-UA"/>
        </a:p>
      </dgm:t>
    </dgm:pt>
    <dgm:pt modelId="{A3A04624-C96E-49D2-A3B8-E7738765A3D5}" type="sibTrans" cxnId="{8490F2D8-BEFE-4DB1-9904-62842AAEA97C}">
      <dgm:prSet/>
      <dgm:spPr/>
      <dgm:t>
        <a:bodyPr/>
        <a:lstStyle/>
        <a:p>
          <a:endParaRPr lang="uk-UA"/>
        </a:p>
      </dgm:t>
    </dgm:pt>
    <dgm:pt modelId="{A0721BF3-2113-47DB-AA14-AFEF1AF072AF}">
      <dgm:prSet phldrT="[Текст]"/>
      <dgm:spPr/>
      <dgm:t>
        <a:bodyPr/>
        <a:lstStyle/>
        <a:p>
          <a:r>
            <a:rPr lang="uk-UA" dirty="0"/>
            <a:t>Створення умов для молодих сімей</a:t>
          </a:r>
        </a:p>
      </dgm:t>
    </dgm:pt>
    <dgm:pt modelId="{EF185A71-49B6-45C4-A00C-299F8CC1749D}" type="parTrans" cxnId="{F6100640-898B-4D02-B959-BA60CA6412AF}">
      <dgm:prSet/>
      <dgm:spPr/>
      <dgm:t>
        <a:bodyPr/>
        <a:lstStyle/>
        <a:p>
          <a:endParaRPr lang="uk-UA"/>
        </a:p>
      </dgm:t>
    </dgm:pt>
    <dgm:pt modelId="{9A74658B-2C0A-49BC-B8EF-1BA4490343E5}" type="sibTrans" cxnId="{F6100640-898B-4D02-B959-BA60CA6412AF}">
      <dgm:prSet/>
      <dgm:spPr/>
      <dgm:t>
        <a:bodyPr/>
        <a:lstStyle/>
        <a:p>
          <a:endParaRPr lang="uk-UA"/>
        </a:p>
      </dgm:t>
    </dgm:pt>
    <dgm:pt modelId="{DB407CBE-E144-40E4-A0A8-F3107798F526}">
      <dgm:prSet phldrT="[Текст]"/>
      <dgm:spPr/>
      <dgm:t>
        <a:bodyPr/>
        <a:lstStyle/>
        <a:p>
          <a:r>
            <a:rPr lang="uk-UA" dirty="0"/>
            <a:t>Поліпшення соціальної інфраструктури території</a:t>
          </a:r>
        </a:p>
      </dgm:t>
    </dgm:pt>
    <dgm:pt modelId="{10E14351-90D6-46E6-BE13-76A88243B8FC}" type="parTrans" cxnId="{1ACBA9C9-6A38-465B-B267-E142D5E73AE7}">
      <dgm:prSet/>
      <dgm:spPr/>
      <dgm:t>
        <a:bodyPr/>
        <a:lstStyle/>
        <a:p>
          <a:endParaRPr lang="uk-UA"/>
        </a:p>
      </dgm:t>
    </dgm:pt>
    <dgm:pt modelId="{17F87C85-FFE0-4CE9-827E-1CB330DF61D7}" type="sibTrans" cxnId="{1ACBA9C9-6A38-465B-B267-E142D5E73AE7}">
      <dgm:prSet/>
      <dgm:spPr/>
      <dgm:t>
        <a:bodyPr/>
        <a:lstStyle/>
        <a:p>
          <a:endParaRPr lang="uk-UA"/>
        </a:p>
      </dgm:t>
    </dgm:pt>
    <dgm:pt modelId="{E2462E81-2BBE-447B-8C3D-961F88E55D2F}">
      <dgm:prSet phldrT="[Текст]"/>
      <dgm:spPr/>
      <dgm:t>
        <a:bodyPr/>
        <a:lstStyle/>
        <a:p>
          <a:r>
            <a:rPr lang="uk-UA" dirty="0"/>
            <a:t>Впровадження високошвидкісного Інтернету</a:t>
          </a:r>
        </a:p>
      </dgm:t>
    </dgm:pt>
    <dgm:pt modelId="{D9ADC998-7424-4CA1-83E0-A52E782F4919}" type="parTrans" cxnId="{9C03C6C1-4C20-41E2-978E-7F44BE4E6809}">
      <dgm:prSet/>
      <dgm:spPr/>
      <dgm:t>
        <a:bodyPr/>
        <a:lstStyle/>
        <a:p>
          <a:endParaRPr lang="uk-UA"/>
        </a:p>
      </dgm:t>
    </dgm:pt>
    <dgm:pt modelId="{1E0F9BAB-F6F7-4E8F-A174-AE4314C7D65E}" type="sibTrans" cxnId="{9C03C6C1-4C20-41E2-978E-7F44BE4E6809}">
      <dgm:prSet/>
      <dgm:spPr/>
      <dgm:t>
        <a:bodyPr/>
        <a:lstStyle/>
        <a:p>
          <a:endParaRPr lang="uk-UA"/>
        </a:p>
      </dgm:t>
    </dgm:pt>
    <dgm:pt modelId="{FB96BBBE-44C0-498F-B3DB-258E2D71575A}">
      <dgm:prSet phldrT="[Текст]"/>
      <dgm:spPr/>
      <dgm:t>
        <a:bodyPr/>
        <a:lstStyle/>
        <a:p>
          <a:r>
            <a:rPr lang="uk-UA" dirty="0"/>
            <a:t>Розвиток системи поводження з ТПВ</a:t>
          </a:r>
        </a:p>
      </dgm:t>
    </dgm:pt>
    <dgm:pt modelId="{042F31C7-17B4-4389-94EF-BAF8B104D63D}" type="parTrans" cxnId="{E3515A08-2359-418A-A613-3EEBB4D409AB}">
      <dgm:prSet/>
      <dgm:spPr/>
      <dgm:t>
        <a:bodyPr/>
        <a:lstStyle/>
        <a:p>
          <a:endParaRPr lang="uk-UA"/>
        </a:p>
      </dgm:t>
    </dgm:pt>
    <dgm:pt modelId="{F0086555-6C05-4FB8-81DF-CF1E597A3017}" type="sibTrans" cxnId="{E3515A08-2359-418A-A613-3EEBB4D409AB}">
      <dgm:prSet/>
      <dgm:spPr/>
      <dgm:t>
        <a:bodyPr/>
        <a:lstStyle/>
        <a:p>
          <a:endParaRPr lang="uk-UA"/>
        </a:p>
      </dgm:t>
    </dgm:pt>
    <dgm:pt modelId="{499121B3-5648-4E10-B962-1135BE5A9563}" type="pres">
      <dgm:prSet presAssocID="{B3150780-87D6-4A6F-A153-A9A84B265981}" presName="Name0" presStyleCnt="0">
        <dgm:presLayoutVars>
          <dgm:dir/>
          <dgm:animLvl val="lvl"/>
          <dgm:resizeHandles val="exact"/>
        </dgm:presLayoutVars>
      </dgm:prSet>
      <dgm:spPr/>
    </dgm:pt>
    <dgm:pt modelId="{0F41B304-A43F-407E-A8D9-5FB104AF6835}" type="pres">
      <dgm:prSet presAssocID="{517F9A65-6BF6-4DAA-BBAF-86FCB9490835}" presName="composite" presStyleCnt="0"/>
      <dgm:spPr/>
    </dgm:pt>
    <dgm:pt modelId="{992C7A24-4EE0-4EF0-BBF2-1DADECB8C4E1}" type="pres">
      <dgm:prSet presAssocID="{517F9A65-6BF6-4DAA-BBAF-86FCB94908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EAE4F7E-74AC-42A1-80BD-871C84E5867F}" type="pres">
      <dgm:prSet presAssocID="{517F9A65-6BF6-4DAA-BBAF-86FCB9490835}" presName="desTx" presStyleLbl="alignAccFollowNode1" presStyleIdx="0" presStyleCnt="3" custScaleY="90760" custLinFactNeighborX="-779" custLinFactNeighborY="-4682">
        <dgm:presLayoutVars>
          <dgm:bulletEnabled val="1"/>
        </dgm:presLayoutVars>
      </dgm:prSet>
      <dgm:spPr/>
    </dgm:pt>
    <dgm:pt modelId="{3EE7A964-A968-4D78-9135-72498AA7421E}" type="pres">
      <dgm:prSet presAssocID="{9FFE8C6B-19ED-4BA9-BC4D-BC5C7D806B54}" presName="space" presStyleCnt="0"/>
      <dgm:spPr/>
    </dgm:pt>
    <dgm:pt modelId="{FA779AC5-855D-450C-9D16-E35BE2BE029A}" type="pres">
      <dgm:prSet presAssocID="{E89D83D7-A1B3-403A-9066-A3767FF89C45}" presName="composite" presStyleCnt="0"/>
      <dgm:spPr/>
    </dgm:pt>
    <dgm:pt modelId="{147179A4-7244-4EC1-A3AB-C48969D5DE19}" type="pres">
      <dgm:prSet presAssocID="{E89D83D7-A1B3-403A-9066-A3767FF89C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A5A0800-2060-44E4-926C-381E5DE08995}" type="pres">
      <dgm:prSet presAssocID="{E89D83D7-A1B3-403A-9066-A3767FF89C45}" presName="desTx" presStyleLbl="alignAccFollowNode1" presStyleIdx="1" presStyleCnt="3">
        <dgm:presLayoutVars>
          <dgm:bulletEnabled val="1"/>
        </dgm:presLayoutVars>
      </dgm:prSet>
      <dgm:spPr/>
    </dgm:pt>
    <dgm:pt modelId="{D6F753AC-39BF-4569-9649-F90D60066724}" type="pres">
      <dgm:prSet presAssocID="{D91CF3A6-B720-43AB-BFC9-DC34141F957E}" presName="space" presStyleCnt="0"/>
      <dgm:spPr/>
    </dgm:pt>
    <dgm:pt modelId="{334E9251-A718-4638-915D-8AA1E4B26598}" type="pres">
      <dgm:prSet presAssocID="{43CF01F3-907B-44B6-87BD-8B8CE5C48D25}" presName="composite" presStyleCnt="0"/>
      <dgm:spPr/>
    </dgm:pt>
    <dgm:pt modelId="{2E4D7AD4-E04C-4294-8694-C5787D014B5B}" type="pres">
      <dgm:prSet presAssocID="{43CF01F3-907B-44B6-87BD-8B8CE5C48D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0260ECF-125B-49BD-A150-B6719BD2AACC}" type="pres">
      <dgm:prSet presAssocID="{43CF01F3-907B-44B6-87BD-8B8CE5C48D2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DD03C02-AC22-4324-804E-EDC429839FD8}" srcId="{517F9A65-6BF6-4DAA-BBAF-86FCB9490835}" destId="{CCFBAC02-D947-40F2-B263-DFB42E069430}" srcOrd="2" destOrd="0" parTransId="{C7C36C59-AC7E-4511-8EFD-762735CF3F0A}" sibTransId="{3883534A-05BC-4A5C-854A-B1C93EA43357}"/>
    <dgm:cxn modelId="{E3515A08-2359-418A-A613-3EEBB4D409AB}" srcId="{43CF01F3-907B-44B6-87BD-8B8CE5C48D25}" destId="{FB96BBBE-44C0-498F-B3DB-258E2D71575A}" srcOrd="3" destOrd="0" parTransId="{042F31C7-17B4-4389-94EF-BAF8B104D63D}" sibTransId="{F0086555-6C05-4FB8-81DF-CF1E597A3017}"/>
    <dgm:cxn modelId="{411B4223-C0FD-4C71-A477-470394262965}" type="presOf" srcId="{CE01616B-259D-426D-9859-808C55F7B6E0}" destId="{8EAE4F7E-74AC-42A1-80BD-871C84E5867F}" srcOrd="0" destOrd="1" presId="urn:microsoft.com/office/officeart/2005/8/layout/hList1"/>
    <dgm:cxn modelId="{BFE79B25-3598-4B33-B323-3DDD2BE7C0E6}" type="presOf" srcId="{CCFBAC02-D947-40F2-B263-DFB42E069430}" destId="{8EAE4F7E-74AC-42A1-80BD-871C84E5867F}" srcOrd="0" destOrd="2" presId="urn:microsoft.com/office/officeart/2005/8/layout/hList1"/>
    <dgm:cxn modelId="{89B6532A-E028-49A8-9EEE-C5E060865106}" type="presOf" srcId="{621CA1B0-E7CE-4616-82AF-5914B6930F47}" destId="{AA5A0800-2060-44E4-926C-381E5DE08995}" srcOrd="0" destOrd="0" presId="urn:microsoft.com/office/officeart/2005/8/layout/hList1"/>
    <dgm:cxn modelId="{DEA7FD32-CD4E-47BA-B8C1-40F124F60438}" srcId="{517F9A65-6BF6-4DAA-BBAF-86FCB9490835}" destId="{4BCEAB04-0201-404E-997A-59F4D0F806F3}" srcOrd="0" destOrd="0" parTransId="{9548545F-3401-4695-BA5C-B22CDB95310A}" sibTransId="{AD36EC0C-334D-4F68-85E0-FB4825429787}"/>
    <dgm:cxn modelId="{F5D6313B-4141-402F-977D-8CB6EBE34723}" srcId="{B3150780-87D6-4A6F-A153-A9A84B265981}" destId="{E89D83D7-A1B3-403A-9066-A3767FF89C45}" srcOrd="1" destOrd="0" parTransId="{E2EC5E05-1D47-47DE-80B0-FC2DDBA782C5}" sibTransId="{D91CF3A6-B720-43AB-BFC9-DC34141F957E}"/>
    <dgm:cxn modelId="{F6100640-898B-4D02-B959-BA60CA6412AF}" srcId="{E89D83D7-A1B3-403A-9066-A3767FF89C45}" destId="{A0721BF3-2113-47DB-AA14-AFEF1AF072AF}" srcOrd="2" destOrd="0" parTransId="{EF185A71-49B6-45C4-A00C-299F8CC1749D}" sibTransId="{9A74658B-2C0A-49BC-B8EF-1BA4490343E5}"/>
    <dgm:cxn modelId="{08A6BE5D-2F49-4F34-966B-3B6FBB2E8E39}" type="presOf" srcId="{517F9A65-6BF6-4DAA-BBAF-86FCB9490835}" destId="{992C7A24-4EE0-4EF0-BBF2-1DADECB8C4E1}" srcOrd="0" destOrd="0" presId="urn:microsoft.com/office/officeart/2005/8/layout/hList1"/>
    <dgm:cxn modelId="{E7460568-4504-482A-ADD9-F351652771EA}" srcId="{E89D83D7-A1B3-403A-9066-A3767FF89C45}" destId="{621CA1B0-E7CE-4616-82AF-5914B6930F47}" srcOrd="0" destOrd="0" parTransId="{66C0964E-B439-48D5-8432-59EAC9B7A53B}" sibTransId="{EC56A4AF-5C01-4CAF-BE74-1656BCA753CB}"/>
    <dgm:cxn modelId="{CAF05F71-E7C1-4C86-9198-C0C05EDB4E6F}" type="presOf" srcId="{A0721BF3-2113-47DB-AA14-AFEF1AF072AF}" destId="{AA5A0800-2060-44E4-926C-381E5DE08995}" srcOrd="0" destOrd="2" presId="urn:microsoft.com/office/officeart/2005/8/layout/hList1"/>
    <dgm:cxn modelId="{4078FC72-A363-475F-98F5-B5E7677DD0DF}" type="presOf" srcId="{DB407CBE-E144-40E4-A0A8-F3107798F526}" destId="{F0260ECF-125B-49BD-A150-B6719BD2AACC}" srcOrd="0" destOrd="1" presId="urn:microsoft.com/office/officeart/2005/8/layout/hList1"/>
    <dgm:cxn modelId="{60FCE47A-35B9-4FDB-A706-240CE0398306}" type="presOf" srcId="{E2462E81-2BBE-447B-8C3D-961F88E55D2F}" destId="{F0260ECF-125B-49BD-A150-B6719BD2AACC}" srcOrd="0" destOrd="2" presId="urn:microsoft.com/office/officeart/2005/8/layout/hList1"/>
    <dgm:cxn modelId="{037CD47F-646E-4D89-A7E1-723C147177EB}" type="presOf" srcId="{CF8A580F-5A5C-4EA3-90E2-495B88A87370}" destId="{AA5A0800-2060-44E4-926C-381E5DE08995}" srcOrd="0" destOrd="1" presId="urn:microsoft.com/office/officeart/2005/8/layout/hList1"/>
    <dgm:cxn modelId="{B205AD84-F798-4B83-AB10-C072FA3309FD}" type="presOf" srcId="{FB96BBBE-44C0-498F-B3DB-258E2D71575A}" destId="{F0260ECF-125B-49BD-A150-B6719BD2AACC}" srcOrd="0" destOrd="3" presId="urn:microsoft.com/office/officeart/2005/8/layout/hList1"/>
    <dgm:cxn modelId="{E269428B-4D50-497D-ACEC-DD872C53556E}" srcId="{B3150780-87D6-4A6F-A153-A9A84B265981}" destId="{43CF01F3-907B-44B6-87BD-8B8CE5C48D25}" srcOrd="2" destOrd="0" parTransId="{8D752F09-BCA6-42FC-8339-D5042F2AD464}" sibTransId="{7B9382FD-7912-4DD3-8B2C-BB9869006A37}"/>
    <dgm:cxn modelId="{4A209D91-545C-4C75-994B-AFD1C281E86E}" srcId="{517F9A65-6BF6-4DAA-BBAF-86FCB9490835}" destId="{CE01616B-259D-426D-9859-808C55F7B6E0}" srcOrd="1" destOrd="0" parTransId="{DD57887D-F41D-41F6-8A6A-33682BC5BD36}" sibTransId="{29B0A710-B37D-41D7-8DC7-65952DA9CEC2}"/>
    <dgm:cxn modelId="{7C70D6B2-D316-4829-A0E7-05435D9EBE6C}" srcId="{43CF01F3-907B-44B6-87BD-8B8CE5C48D25}" destId="{5ABEE09B-3519-463B-944C-D88384FF3C1D}" srcOrd="0" destOrd="0" parTransId="{CD069938-0075-4AA4-A925-17290F7F3D93}" sibTransId="{93B737D5-242D-4D1F-8844-4649E1856D94}"/>
    <dgm:cxn modelId="{631AA1B5-4457-473D-91A6-1CF9CA3919DC}" type="presOf" srcId="{5ABEE09B-3519-463B-944C-D88384FF3C1D}" destId="{F0260ECF-125B-49BD-A150-B6719BD2AACC}" srcOrd="0" destOrd="0" presId="urn:microsoft.com/office/officeart/2005/8/layout/hList1"/>
    <dgm:cxn modelId="{48CE14BD-E676-42FE-80A5-213A9BFC3718}" srcId="{B3150780-87D6-4A6F-A153-A9A84B265981}" destId="{517F9A65-6BF6-4DAA-BBAF-86FCB9490835}" srcOrd="0" destOrd="0" parTransId="{4D396DBA-05F6-4392-BA4A-54DFA2122248}" sibTransId="{9FFE8C6B-19ED-4BA9-BC4D-BC5C7D806B54}"/>
    <dgm:cxn modelId="{552D07BE-D4D0-49D9-875B-0B2AB49B9F72}" type="presOf" srcId="{4BCEAB04-0201-404E-997A-59F4D0F806F3}" destId="{8EAE4F7E-74AC-42A1-80BD-871C84E5867F}" srcOrd="0" destOrd="0" presId="urn:microsoft.com/office/officeart/2005/8/layout/hList1"/>
    <dgm:cxn modelId="{9C03C6C1-4C20-41E2-978E-7F44BE4E6809}" srcId="{43CF01F3-907B-44B6-87BD-8B8CE5C48D25}" destId="{E2462E81-2BBE-447B-8C3D-961F88E55D2F}" srcOrd="2" destOrd="0" parTransId="{D9ADC998-7424-4CA1-83E0-A52E782F4919}" sibTransId="{1E0F9BAB-F6F7-4E8F-A174-AE4314C7D65E}"/>
    <dgm:cxn modelId="{C22A37C3-616C-4923-B328-C14CD52B1884}" type="presOf" srcId="{B3150780-87D6-4A6F-A153-A9A84B265981}" destId="{499121B3-5648-4E10-B962-1135BE5A9563}" srcOrd="0" destOrd="0" presId="urn:microsoft.com/office/officeart/2005/8/layout/hList1"/>
    <dgm:cxn modelId="{1ACBA9C9-6A38-465B-B267-E142D5E73AE7}" srcId="{43CF01F3-907B-44B6-87BD-8B8CE5C48D25}" destId="{DB407CBE-E144-40E4-A0A8-F3107798F526}" srcOrd="1" destOrd="0" parTransId="{10E14351-90D6-46E6-BE13-76A88243B8FC}" sibTransId="{17F87C85-FFE0-4CE9-827E-1CB330DF61D7}"/>
    <dgm:cxn modelId="{8490F2D8-BEFE-4DB1-9904-62842AAEA97C}" srcId="{E89D83D7-A1B3-403A-9066-A3767FF89C45}" destId="{CF8A580F-5A5C-4EA3-90E2-495B88A87370}" srcOrd="1" destOrd="0" parTransId="{7C5C9CEC-D29F-49AB-9F0A-4B69FBECBFB8}" sibTransId="{A3A04624-C96E-49D2-A3B8-E7738765A3D5}"/>
    <dgm:cxn modelId="{F18AD9E5-CD33-4125-8043-0EA73E6E44FF}" type="presOf" srcId="{43CF01F3-907B-44B6-87BD-8B8CE5C48D25}" destId="{2E4D7AD4-E04C-4294-8694-C5787D014B5B}" srcOrd="0" destOrd="0" presId="urn:microsoft.com/office/officeart/2005/8/layout/hList1"/>
    <dgm:cxn modelId="{51262DFB-39BF-4154-BB94-BCACA9AE8268}" type="presOf" srcId="{E89D83D7-A1B3-403A-9066-A3767FF89C45}" destId="{147179A4-7244-4EC1-A3AB-C48969D5DE19}" srcOrd="0" destOrd="0" presId="urn:microsoft.com/office/officeart/2005/8/layout/hList1"/>
    <dgm:cxn modelId="{B39E0C0F-CCD7-4F8B-ABB1-3323BD940A2F}" type="presParOf" srcId="{499121B3-5648-4E10-B962-1135BE5A9563}" destId="{0F41B304-A43F-407E-A8D9-5FB104AF6835}" srcOrd="0" destOrd="0" presId="urn:microsoft.com/office/officeart/2005/8/layout/hList1"/>
    <dgm:cxn modelId="{1F0DCE93-453E-486A-9873-6F2208E8B50B}" type="presParOf" srcId="{0F41B304-A43F-407E-A8D9-5FB104AF6835}" destId="{992C7A24-4EE0-4EF0-BBF2-1DADECB8C4E1}" srcOrd="0" destOrd="0" presId="urn:microsoft.com/office/officeart/2005/8/layout/hList1"/>
    <dgm:cxn modelId="{3936DC06-13F8-408E-8AA9-2C0FCE1D44D5}" type="presParOf" srcId="{0F41B304-A43F-407E-A8D9-5FB104AF6835}" destId="{8EAE4F7E-74AC-42A1-80BD-871C84E5867F}" srcOrd="1" destOrd="0" presId="urn:microsoft.com/office/officeart/2005/8/layout/hList1"/>
    <dgm:cxn modelId="{8E271CF9-D699-44FE-9C78-F11944587426}" type="presParOf" srcId="{499121B3-5648-4E10-B962-1135BE5A9563}" destId="{3EE7A964-A968-4D78-9135-72498AA7421E}" srcOrd="1" destOrd="0" presId="urn:microsoft.com/office/officeart/2005/8/layout/hList1"/>
    <dgm:cxn modelId="{E9DD04DD-5B69-424F-BC35-F583FB48D7E9}" type="presParOf" srcId="{499121B3-5648-4E10-B962-1135BE5A9563}" destId="{FA779AC5-855D-450C-9D16-E35BE2BE029A}" srcOrd="2" destOrd="0" presId="urn:microsoft.com/office/officeart/2005/8/layout/hList1"/>
    <dgm:cxn modelId="{2A2D5C3F-92D2-4183-BB1D-E36D04148E57}" type="presParOf" srcId="{FA779AC5-855D-450C-9D16-E35BE2BE029A}" destId="{147179A4-7244-4EC1-A3AB-C48969D5DE19}" srcOrd="0" destOrd="0" presId="urn:microsoft.com/office/officeart/2005/8/layout/hList1"/>
    <dgm:cxn modelId="{B60A381B-5A81-4EA2-801D-569FB354C954}" type="presParOf" srcId="{FA779AC5-855D-450C-9D16-E35BE2BE029A}" destId="{AA5A0800-2060-44E4-926C-381E5DE08995}" srcOrd="1" destOrd="0" presId="urn:microsoft.com/office/officeart/2005/8/layout/hList1"/>
    <dgm:cxn modelId="{35EEB279-9E7C-41FC-A5D4-95107D367C0C}" type="presParOf" srcId="{499121B3-5648-4E10-B962-1135BE5A9563}" destId="{D6F753AC-39BF-4569-9649-F90D60066724}" srcOrd="3" destOrd="0" presId="urn:microsoft.com/office/officeart/2005/8/layout/hList1"/>
    <dgm:cxn modelId="{B2EB279B-2D23-4B5A-A835-DC0653666948}" type="presParOf" srcId="{499121B3-5648-4E10-B962-1135BE5A9563}" destId="{334E9251-A718-4638-915D-8AA1E4B26598}" srcOrd="4" destOrd="0" presId="urn:microsoft.com/office/officeart/2005/8/layout/hList1"/>
    <dgm:cxn modelId="{CA9477E5-8CE9-44EA-AD6A-DFAB66760E31}" type="presParOf" srcId="{334E9251-A718-4638-915D-8AA1E4B26598}" destId="{2E4D7AD4-E04C-4294-8694-C5787D014B5B}" srcOrd="0" destOrd="0" presId="urn:microsoft.com/office/officeart/2005/8/layout/hList1"/>
    <dgm:cxn modelId="{0F5EC9CB-F630-4284-B8F2-32245D21FD14}" type="presParOf" srcId="{334E9251-A718-4638-915D-8AA1E4B26598}" destId="{F0260ECF-125B-49BD-A150-B6719BD2AA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C7A24-4EE0-4EF0-BBF2-1DADECB8C4E1}">
      <dsp:nvSpPr>
        <dsp:cNvPr id="0" name=""/>
        <dsp:cNvSpPr/>
      </dsp:nvSpPr>
      <dsp:spPr bwMode="white">
        <a:xfrm>
          <a:off x="2857" y="305955"/>
          <a:ext cx="2786494" cy="10498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Підвищення економічної ефективності використання ресурсного потенціалу громади</a:t>
          </a:r>
        </a:p>
      </dsp:txBody>
      <dsp:txXfrm>
        <a:off x="2857" y="305955"/>
        <a:ext cx="2786494" cy="1049877"/>
      </dsp:txXfrm>
    </dsp:sp>
    <dsp:sp modelId="{8EAE4F7E-74AC-42A1-80BD-871C84E5867F}">
      <dsp:nvSpPr>
        <dsp:cNvPr id="0" name=""/>
        <dsp:cNvSpPr/>
      </dsp:nvSpPr>
      <dsp:spPr bwMode="white">
        <a:xfrm>
          <a:off x="0" y="1353532"/>
          <a:ext cx="2786494" cy="33664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 Розвиток </a:t>
          </a:r>
          <a:r>
            <a:rPr lang="uk-UA" sz="1900" kern="1200" dirty="0" err="1"/>
            <a:t>баготоукладної</a:t>
          </a:r>
          <a:r>
            <a:rPr lang="uk-UA" sz="1900" kern="1200" dirty="0"/>
            <a:t> місцевої економіки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Зростання малого і середнього бізнесу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Підвищення ефективності використання земельних, лісових, водних ресурсів громади</a:t>
          </a:r>
        </a:p>
      </dsp:txBody>
      <dsp:txXfrm>
        <a:off x="0" y="1353532"/>
        <a:ext cx="2786494" cy="3366460"/>
      </dsp:txXfrm>
    </dsp:sp>
    <dsp:sp modelId="{147179A4-7244-4EC1-A3AB-C48969D5DE19}">
      <dsp:nvSpPr>
        <dsp:cNvPr id="0" name=""/>
        <dsp:cNvSpPr/>
      </dsp:nvSpPr>
      <dsp:spPr bwMode="white">
        <a:xfrm>
          <a:off x="3179461" y="220272"/>
          <a:ext cx="2786494" cy="1049877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Розвиток людського капіталу</a:t>
          </a:r>
        </a:p>
      </dsp:txBody>
      <dsp:txXfrm>
        <a:off x="3179461" y="220272"/>
        <a:ext cx="2786494" cy="1049877"/>
      </dsp:txXfrm>
    </dsp:sp>
    <dsp:sp modelId="{AA5A0800-2060-44E4-926C-381E5DE08995}">
      <dsp:nvSpPr>
        <dsp:cNvPr id="0" name=""/>
        <dsp:cNvSpPr/>
      </dsp:nvSpPr>
      <dsp:spPr bwMode="white">
        <a:xfrm>
          <a:off x="3179461" y="1270150"/>
          <a:ext cx="2786494" cy="3709189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 Створення безпечних умов для життя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Розвиток спроможностей для громадянської активності жителів громади, молоді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Створення умов для молодих сімей</a:t>
          </a:r>
        </a:p>
      </dsp:txBody>
      <dsp:txXfrm>
        <a:off x="3179461" y="1270150"/>
        <a:ext cx="2786494" cy="3709189"/>
      </dsp:txXfrm>
    </dsp:sp>
    <dsp:sp modelId="{2E4D7AD4-E04C-4294-8694-C5787D014B5B}">
      <dsp:nvSpPr>
        <dsp:cNvPr id="0" name=""/>
        <dsp:cNvSpPr/>
      </dsp:nvSpPr>
      <dsp:spPr bwMode="white">
        <a:xfrm>
          <a:off x="6356065" y="220272"/>
          <a:ext cx="2786494" cy="104987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Оновлення інфраструктури території</a:t>
          </a:r>
        </a:p>
      </dsp:txBody>
      <dsp:txXfrm>
        <a:off x="6356065" y="220272"/>
        <a:ext cx="2786494" cy="1049877"/>
      </dsp:txXfrm>
    </dsp:sp>
    <dsp:sp modelId="{F0260ECF-125B-49BD-A150-B6719BD2AACC}">
      <dsp:nvSpPr>
        <dsp:cNvPr id="0" name=""/>
        <dsp:cNvSpPr/>
      </dsp:nvSpPr>
      <dsp:spPr bwMode="white">
        <a:xfrm>
          <a:off x="6356065" y="1270150"/>
          <a:ext cx="2786494" cy="370918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 Оновлення діючої мережі доріг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Поліпшення соціальної інфраструктури території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Впровадження високошвидкісного Інтернету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Розвиток системи поводження з ТПВ</a:t>
          </a:r>
        </a:p>
      </dsp:txBody>
      <dsp:txXfrm>
        <a:off x="6356065" y="1270150"/>
        <a:ext cx="2786494" cy="3709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0.09838</cdr:x>
      <cdr:y>0.1535</cdr:y>
    </cdr:from>
    <cdr:to>
      <cdr:x>0.19288</cdr:x>
      <cdr:y>0.2165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99592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3005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0.1535</cdr:y>
    </cdr:from>
    <cdr:to>
      <cdr:x>0.31888</cdr:x>
      <cdr:y>0.2165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51720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2957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0.35825</cdr:x>
      <cdr:y>0.1535</cdr:y>
    </cdr:from>
    <cdr:to>
      <cdr:x>0.45275</cdr:x>
      <cdr:y>0.2165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275856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2881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0.48425</cdr:x>
      <cdr:y>0.1535</cdr:y>
    </cdr:from>
    <cdr:to>
      <cdr:x>0.57875</cdr:x>
      <cdr:y>0.2165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427984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2844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0.61025</cdr:x>
      <cdr:y>0.1535</cdr:y>
    </cdr:from>
    <cdr:to>
      <cdr:x>0.70475</cdr:x>
      <cdr:y>0.2165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80112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2780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0.74412</cdr:x>
      <cdr:y>0.1535</cdr:y>
    </cdr:from>
    <cdr:to>
      <cdr:x>0.83862</cdr:x>
      <cdr:y>0.2165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804248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2736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0.87799</cdr:x>
      <cdr:y>0.1535</cdr:y>
    </cdr:from>
    <cdr:to>
      <cdr:x>0.97249</cdr:x>
      <cdr:y>0.2165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8028384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2735</a:t>
          </a:r>
          <a:endParaRPr lang="ru-RU" sz="24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0.62554</cdr:x>
      <cdr:y>0.27083</cdr:y>
    </cdr:from>
    <cdr:to>
      <cdr:x>0.82525</cdr:x>
      <cdr:y>0.40417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64051" y="18573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uk-UA" sz="2000" b="1" dirty="0"/>
        </a:p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0.70355</cdr:x>
      <cdr:y>0.65625</cdr:y>
    </cdr:from>
    <cdr:to>
      <cdr:x>0.90327</cdr:x>
      <cdr:y>0.78958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21241" y="4500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uk-UA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2D397-F99E-4C5F-A18B-442D69ADC054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4030E-1869-438A-8C2C-2A447424D57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5583E-6B24-4C88-87C4-48D8E7F9A823}" type="datetimeFigureOut">
              <a:rPr lang="uk-UA" smtClean="0"/>
              <a:t>06.02.2023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11B0-418A-4F57-A3D9-CE7A12878D9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11B0-418A-4F57-A3D9-CE7A12878D92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4886" y="2348880"/>
            <a:ext cx="5759624" cy="1672569"/>
          </a:xfrm>
        </p:spPr>
        <p:txBody>
          <a:bodyPr>
            <a:noAutofit/>
          </a:bodyPr>
          <a:lstStyle/>
          <a:p>
            <a:r>
              <a:rPr lang="uk-UA" sz="6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Звіт сільського </a:t>
            </a:r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</a:t>
            </a:r>
            <a:b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Сергіївської сільської ради</a:t>
            </a:r>
            <a:b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2022 рік </a:t>
            </a:r>
            <a:endParaRPr lang="uk-UA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герб грома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4764"/>
            <a:ext cx="3397612" cy="424847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864"/>
            <a:ext cx="7884368" cy="1200329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Депутатський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корпус </a:t>
            </a:r>
          </a:p>
          <a:p>
            <a:pPr algn="ctr"/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Сергіївської </a:t>
            </a:r>
            <a:r>
              <a:rPr lang="ru-RU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сільської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ради</a:t>
            </a:r>
          </a:p>
        </p:txBody>
      </p:sp>
      <p:pic>
        <p:nvPicPr>
          <p:cNvPr id="6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77" y="-1"/>
            <a:ext cx="1267323" cy="12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фото камера\IMG_0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7" y="2492896"/>
            <a:ext cx="5082703" cy="33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148064" y="1396254"/>
            <a:ext cx="2160240" cy="17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83760" y="3180581"/>
            <a:ext cx="2160240" cy="17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сесій 9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064" y="4973563"/>
            <a:ext cx="2160240" cy="17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 рішень 204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803962"/>
              </p:ext>
            </p:extLst>
          </p:nvPr>
        </p:nvGraphicFramePr>
        <p:xfrm>
          <a:off x="0" y="1225567"/>
          <a:ext cx="4499992" cy="560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17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Депутат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Кількість пропущених сесій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b="1" dirty="0"/>
                        <a:t>Панова Наталія Валеріївна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0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011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Громико Анатолій Миколайович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Смаль</a:t>
                      </a:r>
                      <a:r>
                        <a:rPr lang="uk-UA" sz="1400" b="1" dirty="0"/>
                        <a:t> Микола Анатолійович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Литвин Віта Михайлівна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Дугнист</a:t>
                      </a:r>
                      <a:r>
                        <a:rPr lang="uk-UA" sz="1400" b="1" dirty="0"/>
                        <a:t> Раїса Петрівна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Ілляшенко</a:t>
                      </a:r>
                      <a:r>
                        <a:rPr lang="uk-UA" sz="1400" b="1" dirty="0"/>
                        <a:t> Надія Василівна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Горб Віктор Іванович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Верещака Леонід Миколайович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Дичок Тетяна Павлівна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Білик Інна Володимирівна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4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16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Литовченко Катерина Іванівна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5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2618"/>
            <a:ext cx="8028384" cy="1200329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Відвідування сесій депутатами Сергіївської сільської ради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77" y="-1"/>
            <a:ext cx="1267323" cy="121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5"/>
          <p:cNvGraphicFramePr/>
          <p:nvPr>
            <p:extLst>
              <p:ext uri="{D42A27DB-BD31-4B8C-83A1-F6EECF244321}">
                <p14:modId xmlns:p14="http://schemas.microsoft.com/office/powerpoint/2010/main" val="3146270395"/>
              </p:ext>
            </p:extLst>
          </p:nvPr>
        </p:nvGraphicFramePr>
        <p:xfrm>
          <a:off x="4499992" y="1225565"/>
          <a:ext cx="4644008" cy="5614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2171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Депутат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Кількість пропущених сесій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84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Івко</a:t>
                      </a:r>
                      <a:r>
                        <a:rPr lang="uk-UA" sz="1400" b="1" dirty="0"/>
                        <a:t>  Валерій Іванович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5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84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Шапошник</a:t>
                      </a:r>
                      <a:r>
                        <a:rPr lang="uk-UA" sz="1400" b="1" dirty="0"/>
                        <a:t> Сергій Михайлович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5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b="1" dirty="0"/>
                        <a:t>Радько В'ячеслав Семенович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6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84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Фенько</a:t>
                      </a:r>
                      <a:r>
                        <a:rPr lang="uk-UA" sz="1400" b="1" dirty="0"/>
                        <a:t> Олександр Григорович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6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84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Пащенко Сергій Павлович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6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84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Ричик</a:t>
                      </a:r>
                      <a:r>
                        <a:rPr lang="uk-UA" sz="1400" b="1" dirty="0"/>
                        <a:t> Ігор Сергійович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6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84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Литвин Сергій Вікторович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7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84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Ковальова Катерина Олексіївна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9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84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Лобода Едуард Валерійович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9 (ЗСУ)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1453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Вертелецький</a:t>
                      </a:r>
                      <a:r>
                        <a:rPr lang="uk-UA" sz="1400" b="1" dirty="0"/>
                        <a:t> Василь Олександрович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12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842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Золотоверх</a:t>
                      </a:r>
                      <a:r>
                        <a:rPr lang="uk-UA" sz="1400" b="1" dirty="0"/>
                        <a:t> Василь Андрійович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13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Виконавчий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комітет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Сергіївської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сільської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ради</a:t>
            </a: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51520" y="1754326"/>
            <a:ext cx="8892480" cy="25202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988840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членів виконкому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272" y="2024844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засідань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2037329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132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121" y="4979139"/>
            <a:ext cx="33478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1891" y="4437112"/>
            <a:ext cx="2520280" cy="1508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відділів</a:t>
            </a:r>
          </a:p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сектор</a:t>
            </a:r>
          </a:p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ЦНАП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31661" y="4979139"/>
            <a:ext cx="33478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64281" y="4467944"/>
            <a:ext cx="2520280" cy="1508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працівника (працює 22)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845941" y="5445224"/>
            <a:ext cx="13857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Кадрова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робота</a:t>
            </a:r>
          </a:p>
        </p:txBody>
      </p:sp>
      <p:pic>
        <p:nvPicPr>
          <p:cNvPr id="6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268760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 розпоряджень сільського голови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3920" y="4581128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засідань конкурсної комісії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4581128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 за результатами конкурсного відбору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8144" y="1297383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-15" dirty="0" err="1">
                <a:latin typeface="Times New Roman" panose="02020603050405020304"/>
                <a:cs typeface="Times New Roman" panose="02020603050405020304"/>
              </a:rPr>
              <a:t>Консультація</a:t>
            </a:r>
            <a:r>
              <a:rPr lang="ru-RU" sz="2000" b="1" spc="-15" dirty="0"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ru-RU" sz="2000" b="1" spc="-15" dirty="0" err="1">
                <a:latin typeface="Times New Roman" panose="02020603050405020304"/>
                <a:cs typeface="Times New Roman" panose="02020603050405020304"/>
              </a:rPr>
              <a:t>щодо</a:t>
            </a:r>
            <a:r>
              <a:rPr lang="ru-RU" sz="20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b="1" spc="-15" dirty="0" err="1">
                <a:latin typeface="Times New Roman" panose="02020603050405020304"/>
                <a:cs typeface="Times New Roman" panose="02020603050405020304"/>
              </a:rPr>
              <a:t>заповнення</a:t>
            </a:r>
            <a:r>
              <a:rPr lang="ru-RU" sz="20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b="1" spc="-15" dirty="0" err="1">
                <a:latin typeface="Times New Roman" panose="02020603050405020304"/>
                <a:cs typeface="Times New Roman" panose="02020603050405020304"/>
              </a:rPr>
              <a:t>електронних</a:t>
            </a:r>
            <a:r>
              <a:rPr lang="ru-RU" sz="20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b="1" spc="-15" dirty="0" err="1">
                <a:latin typeface="Times New Roman" panose="02020603050405020304"/>
                <a:cs typeface="Times New Roman" panose="02020603050405020304"/>
              </a:rPr>
              <a:t>декларацій</a:t>
            </a:r>
            <a:endParaRPr lang="ru-RU" sz="2000" dirty="0"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или 10"/>
          <p:cNvSpPr/>
          <p:nvPr/>
        </p:nvSpPr>
        <p:spPr>
          <a:xfrm>
            <a:off x="2633076" y="1954204"/>
            <a:ext cx="3888432" cy="3528392"/>
          </a:xfrm>
          <a:prstGeom prst="flowChar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263691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7742" y="40050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7" y="41194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28519" y="26369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Діяльність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ЦНАП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977839"/>
            <a:ext cx="79807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адміністративних послуг – 58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наданих послуг за 2023 рік - 6884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201570"/>
            <a:ext cx="4155233" cy="1875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Реєстрація місця проживання – 32</a:t>
            </a:r>
          </a:p>
          <a:p>
            <a:pPr algn="ctr"/>
            <a:r>
              <a:rPr lang="uk-UA" dirty="0"/>
              <a:t>Видача витягу з реєстру територіальної громади – 85</a:t>
            </a:r>
          </a:p>
          <a:p>
            <a:pPr algn="ctr"/>
            <a:r>
              <a:rPr lang="uk-UA" dirty="0"/>
              <a:t>Паспортні послуги – 117</a:t>
            </a:r>
          </a:p>
          <a:p>
            <a:pPr algn="ctr"/>
            <a:r>
              <a:rPr lang="uk-UA" dirty="0"/>
              <a:t>Довідки про взяття на облік ВПО – 402</a:t>
            </a:r>
          </a:p>
          <a:p>
            <a:pPr algn="ctr"/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509120"/>
            <a:ext cx="4155233" cy="1875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cs typeface="Times New Roman" panose="02020603050405020304" pitchFamily="18" charset="0"/>
              </a:rPr>
              <a:t>Послуги пов'язані з державною реєстрацією нерухомого майна -237</a:t>
            </a:r>
          </a:p>
          <a:p>
            <a:pPr algn="ctr"/>
            <a:r>
              <a:rPr lang="uk-UA" dirty="0">
                <a:cs typeface="Times New Roman" panose="02020603050405020304" pitchFamily="18" charset="0"/>
              </a:rPr>
              <a:t>Послуги реєстрації актів цивільного стану - 58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19" y="1988840"/>
            <a:ext cx="4063624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44408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Робота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зверненнями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громадян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ссылка на другую страницу 6"/>
          <p:cNvSpPr/>
          <p:nvPr/>
        </p:nvSpPr>
        <p:spPr>
          <a:xfrm>
            <a:off x="550967" y="2024844"/>
            <a:ext cx="1218526" cy="1296144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 усні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533059" y="1232756"/>
            <a:ext cx="3096344" cy="79208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 звернень 572</a:t>
            </a:r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2397819" y="2024844"/>
            <a:ext cx="1231584" cy="1296144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письмові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653804" y="1556792"/>
          <a:ext cx="5462069" cy="474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Овал 10"/>
          <p:cNvSpPr/>
          <p:nvPr/>
        </p:nvSpPr>
        <p:spPr>
          <a:xfrm>
            <a:off x="263283" y="4113076"/>
            <a:ext cx="3635896" cy="256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 надання адміністративних</a:t>
            </a:r>
          </a:p>
          <a:p>
            <a:pPr algn="just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послуг виконавчого комітету Сергіївської</a:t>
            </a:r>
          </a:p>
          <a:p>
            <a:pPr algn="just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сільської ради видано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788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довідок різного характеру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-180528" y="911389"/>
            <a:ext cx="9299128" cy="381375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рік:</a:t>
            </a:r>
          </a:p>
          <a:p>
            <a:pPr algn="ctr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Розглянуто і прийнято 44 рішення із земельних питань</a:t>
            </a:r>
          </a:p>
          <a:p>
            <a:pPr algn="ctr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 оновлення нормативної грошової оцінки земель населених пунктів громади, затверджено НГО в с. </a:t>
            </a:r>
            <a:r>
              <a:rPr lang="uk-UA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endParaRPr lang="uk-UA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Проінвентаризовано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передано в постійне користування СКП «Добробут» земельні ділянки, які використовуються як зелені насадження загального користування – 4 ділянки площею 144,8 га (</a:t>
            </a:r>
            <a:r>
              <a:rPr lang="uk-UA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Качанівський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старостат)</a:t>
            </a:r>
          </a:p>
          <a:p>
            <a:pPr algn="ctr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 викуп земель с\г призначення, які перебували у постійному користуванні – загальною площею 92,54 га.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75" y="4437112"/>
            <a:ext cx="395605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/>
          <p:nvPr/>
        </p:nvSpPr>
        <p:spPr>
          <a:xfrm>
            <a:off x="0" y="-10689"/>
            <a:ext cx="9143999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980728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початку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проведено 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Courier New" panose="02070309020205020404" pitchFamily="49" charset="0"/>
              <a:buChar char="o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77,8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ФОП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160,80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fontAlgn="base">
              <a:buFont typeface="Courier New" panose="02070309020205020404" pitchFamily="49" charset="0"/>
              <a:buChar char="o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олійниця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148,1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Валеріївна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плата становить 366,42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Courier New" panose="02070309020205020404" pitchFamily="49" charset="0"/>
              <a:buChar char="o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ангару площею 500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м, переможцем став ФГ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Ілляшенко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В.О., орендна плата складає 809,95 грн в місяць на 6 місяців.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D:\обмін\с. Сергіївка тракторна бригада (майстерня)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0844"/>
            <a:ext cx="3440006" cy="22933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обмін\С. Сергіївка олійниця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55" y="4125256"/>
            <a:ext cx="3373388" cy="22489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обмін\с. Сергіівка частина ангару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2343" y="3700284"/>
            <a:ext cx="2324153" cy="30988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ФОП </a:t>
            </a:r>
            <a:r>
              <a:rPr lang="uk-UA" dirty="0" err="1"/>
              <a:t>Кіріченко</a:t>
            </a:r>
            <a:r>
              <a:rPr lang="uk-UA" dirty="0"/>
              <a:t> Олена Валеріївна – виробництво </a:t>
            </a:r>
            <a:r>
              <a:rPr lang="uk-UA" dirty="0" err="1"/>
              <a:t>крафтової</a:t>
            </a:r>
            <a:r>
              <a:rPr lang="uk-UA" dirty="0"/>
              <a:t> молочної продукції </a:t>
            </a:r>
          </a:p>
          <a:p>
            <a:pPr marL="0" indent="0" algn="ctr">
              <a:buNone/>
            </a:pPr>
            <a:r>
              <a:rPr lang="uk-UA" dirty="0"/>
              <a:t>ФОП Шуйський Ігор Анатолійович – вирощування плодоовочевої продукції</a:t>
            </a:r>
            <a:endParaRPr lang="ru-RU" dirty="0"/>
          </a:p>
        </p:txBody>
      </p:sp>
      <p:sp>
        <p:nvSpPr>
          <p:cNvPr id="4" name="Заголовок 3"/>
          <p:cNvSpPr txBox="1"/>
          <p:nvPr/>
        </p:nvSpPr>
        <p:spPr>
          <a:xfrm>
            <a:off x="1" y="-10689"/>
            <a:ext cx="818456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елоковані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3645024" cy="3645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5024" y="3140968"/>
            <a:ext cx="5498976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/>
          <p:nvPr/>
        </p:nvSpPr>
        <p:spPr>
          <a:xfrm>
            <a:off x="6104" y="0"/>
            <a:ext cx="8178457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4931" y="1505396"/>
            <a:ext cx="550810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Скористалися 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Кіріченко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 Валеріївна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 тис грн 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приміщення для утримання 25 голів ВРХ»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309"/>
            <a:ext cx="3497382" cy="3497382"/>
          </a:xfrm>
          <a:prstGeom prst="rect">
            <a:avLst/>
          </a:prstGeom>
        </p:spPr>
      </p:pic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anaseiko\обмін\СЕРГІЇВСЬКА ТЕРИТОРІАЛЬНА ГРОМАД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" y="1179395"/>
            <a:ext cx="6443428" cy="48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172400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Сергіївська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територіальна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громада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2669"/>
            <a:ext cx="971600" cy="92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2791" y="1196752"/>
            <a:ext cx="27012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старостати</a:t>
            </a: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населених пунктів</a:t>
            </a:r>
          </a:p>
          <a:p>
            <a:pPr algn="ctr"/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2735 жителів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рік: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Померлих – 56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Народжених – 11</a:t>
            </a:r>
          </a:p>
          <a:p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 громади-168 км2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/>
          <p:nvPr/>
        </p:nvSpPr>
        <p:spPr>
          <a:xfrm>
            <a:off x="1" y="-10689"/>
            <a:ext cx="818456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підприємців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006" y="924747"/>
            <a:ext cx="87874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ФОП </a:t>
            </a:r>
            <a:r>
              <a:rPr lang="uk-UA" sz="2000" b="1" dirty="0" err="1"/>
              <a:t>Приступа</a:t>
            </a:r>
            <a:r>
              <a:rPr lang="uk-UA" sz="2000" b="1" dirty="0"/>
              <a:t> Дмитро Іванович</a:t>
            </a:r>
          </a:p>
          <a:p>
            <a:pPr algn="ctr"/>
            <a:r>
              <a:rPr lang="uk-UA" dirty="0"/>
              <a:t>Конкурс міні грантів від Ресурсного центру ГУРТ на придбання додаткового гранулятора (створено 3 робочі місця).</a:t>
            </a:r>
          </a:p>
          <a:p>
            <a:pPr algn="ctr"/>
            <a:r>
              <a:rPr lang="uk-UA" dirty="0"/>
              <a:t>Конкурс «Підтримка мікробізнесу» від Міжнародної організації з міграції для придбання </a:t>
            </a:r>
            <a:r>
              <a:rPr lang="uk-UA" dirty="0" err="1"/>
              <a:t>брикетировщика</a:t>
            </a:r>
            <a:r>
              <a:rPr lang="uk-UA" dirty="0"/>
              <a:t>. (створено 2 робочих місць)</a:t>
            </a:r>
          </a:p>
          <a:p>
            <a:pPr algn="ctr"/>
            <a:r>
              <a:rPr lang="uk-UA" sz="2000" b="1" dirty="0"/>
              <a:t>ФОП </a:t>
            </a:r>
            <a:r>
              <a:rPr lang="uk-UA" sz="2000" b="1" dirty="0" err="1"/>
              <a:t>Кіріченко</a:t>
            </a:r>
            <a:r>
              <a:rPr lang="uk-UA" sz="2000" b="1" dirty="0"/>
              <a:t> Олена Валеріївна</a:t>
            </a:r>
          </a:p>
          <a:p>
            <a:pPr algn="ctr"/>
            <a:r>
              <a:rPr lang="uk-UA" dirty="0"/>
              <a:t>Конкурс міні грантів від Ресурсного центру ГУРТ на будівництво приміщення для корів (створено 2 робочі місця).</a:t>
            </a:r>
          </a:p>
          <a:p>
            <a:pPr algn="ctr"/>
            <a:r>
              <a:rPr lang="uk-UA" dirty="0"/>
              <a:t>Конкурс міні грантів для підтримки малого бізнесу в Україні «Жіночі можливості» придбання обладнання </a:t>
            </a:r>
          </a:p>
          <a:p>
            <a:pPr algn="ctr"/>
            <a:r>
              <a:rPr lang="uk-UA" dirty="0"/>
              <a:t>Конкурс 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ГО «Платформа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розвитку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СМР» у рамках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проєкту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«ЕВА: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економічне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відновлення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адаптація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» за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підтримки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Українського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Жіночого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Фонду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отримали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грант на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придбання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обладнання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для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сироварні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сироварня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-пастеризатор,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прес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для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сиру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формувальний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charset="0"/>
                <a:ea typeface="Times New Roman" panose="02020603050405020304" pitchFamily="18" charset="0"/>
              </a:rPr>
              <a:t>візок</a:t>
            </a:r>
            <a:r>
              <a:rPr lang="ru-RU" dirty="0">
                <a:latin typeface="Calibri" panose="020F0502020204030204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Calibri" panose="020F050202020403020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000" b="1" dirty="0">
                <a:latin typeface="Calibri" panose="020F0502020204030204" charset="0"/>
              </a:rPr>
              <a:t>ФОП Лобода Юлія Володимирівна</a:t>
            </a:r>
          </a:p>
          <a:p>
            <a:pPr algn="ctr"/>
            <a:r>
              <a:rPr lang="uk-UA" dirty="0"/>
              <a:t>Конкурс міні грантів для підтримки малого бізнесу в Україні «Жіночі можливості» придбання обладнання.</a:t>
            </a:r>
          </a:p>
          <a:p>
            <a:pPr algn="ctr"/>
            <a:r>
              <a:rPr lang="uk-UA" sz="2800" b="1" dirty="0"/>
              <a:t>ЗАГАЛЬНА СУМА ПІДТРИМКИ – 808,000 тис. грн.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0" y="-10689"/>
            <a:ext cx="9143999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Агропромисловий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" y="758752"/>
            <a:ext cx="54360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/>
              <a:t>Допомога в оформленні дотації на корів – 153,700 тис. грн;</a:t>
            </a:r>
          </a:p>
          <a:p>
            <a:pPr algn="just"/>
            <a:r>
              <a:rPr lang="uk-UA" sz="2000" b="1" dirty="0"/>
              <a:t>Допомога в оформленні дотацій на оброблювані площі с\г призначення – 79,500 тис. грн.;</a:t>
            </a:r>
          </a:p>
          <a:p>
            <a:pPr algn="just"/>
            <a:r>
              <a:rPr lang="uk-UA" sz="2000" b="1" dirty="0"/>
              <a:t>Отримано посівний матеріал овочевих культур від </a:t>
            </a:r>
            <a:r>
              <a:rPr lang="en-US" sz="2000" b="1" dirty="0"/>
              <a:t>USAID </a:t>
            </a:r>
            <a:r>
              <a:rPr lang="uk-UA" sz="2000" b="1" dirty="0" err="1"/>
              <a:t>агро</a:t>
            </a:r>
            <a:r>
              <a:rPr lang="uk-UA" sz="2000" b="1" dirty="0"/>
              <a:t> – 21 набір;</a:t>
            </a:r>
          </a:p>
          <a:p>
            <a:pPr algn="just"/>
            <a:r>
              <a:rPr lang="uk-UA" sz="2000" b="1" dirty="0"/>
              <a:t>Отримано посівний матеріал кукурудзи на зерно і зелену масу для ОСГ, що утримують від 3-х корів від </a:t>
            </a:r>
            <a:r>
              <a:rPr lang="en-US" sz="2000" b="1" dirty="0"/>
              <a:t>USAID </a:t>
            </a:r>
            <a:r>
              <a:rPr lang="uk-UA" sz="2000" b="1" dirty="0" err="1"/>
              <a:t>агро</a:t>
            </a:r>
            <a:r>
              <a:rPr lang="uk-UA" sz="2000" b="1" dirty="0"/>
              <a:t> – 13 осіб;</a:t>
            </a:r>
          </a:p>
          <a:p>
            <a:pPr algn="just"/>
            <a:r>
              <a:rPr lang="uk-UA" sz="2000" b="1" dirty="0" err="1"/>
              <a:t>Ветзасоби</a:t>
            </a:r>
            <a:r>
              <a:rPr lang="uk-UA" sz="2000" b="1" dirty="0"/>
              <a:t> для догляду та лікування ВРХ (від 3-х корів) – 9 ОСГ;</a:t>
            </a:r>
          </a:p>
          <a:p>
            <a:pPr algn="just"/>
            <a:r>
              <a:rPr lang="uk-UA" sz="2000" b="1" dirty="0"/>
              <a:t>2 фермера отримали полімерні рукава для зберігання зерна через ДАР</a:t>
            </a:r>
          </a:p>
          <a:p>
            <a:pPr algn="just"/>
            <a:r>
              <a:rPr lang="uk-UA" sz="2000" b="1" dirty="0"/>
              <a:t>ФОП </a:t>
            </a:r>
            <a:r>
              <a:rPr lang="uk-UA" sz="2000" b="1" dirty="0" err="1"/>
              <a:t>Кіріченко</a:t>
            </a:r>
            <a:r>
              <a:rPr lang="uk-UA" sz="2000" b="1" dirty="0"/>
              <a:t> О.В. отримали </a:t>
            </a:r>
            <a:r>
              <a:rPr lang="uk-UA" sz="2000" b="1" dirty="0" err="1"/>
              <a:t>коврики</a:t>
            </a:r>
            <a:r>
              <a:rPr lang="uk-UA" sz="2000" b="1" dirty="0"/>
              <a:t> резинові, поїлки, </a:t>
            </a:r>
            <a:r>
              <a:rPr lang="uk-UA" sz="2000" b="1" dirty="0" err="1"/>
              <a:t>дезинфікуючі</a:t>
            </a:r>
            <a:r>
              <a:rPr lang="uk-UA" sz="2000" b="1" dirty="0"/>
              <a:t> засоби від </a:t>
            </a:r>
            <a:r>
              <a:rPr lang="en-US" sz="2000" b="1" dirty="0"/>
              <a:t>USAID </a:t>
            </a:r>
            <a:r>
              <a:rPr lang="uk-UA" sz="2000" b="1" dirty="0" err="1"/>
              <a:t>агро</a:t>
            </a:r>
            <a:r>
              <a:rPr lang="uk-UA" sz="2000" b="1" dirty="0"/>
              <a:t>.</a:t>
            </a:r>
            <a:endParaRPr lang="ru-RU" sz="2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10" y="1052736"/>
            <a:ext cx="3449415" cy="23762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10" y="3722984"/>
            <a:ext cx="3422317" cy="27153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1389"/>
            <a:ext cx="8964488" cy="604600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600" dirty="0"/>
              <a:t>Загальна сума залучених додаткових коштів </a:t>
            </a:r>
          </a:p>
          <a:p>
            <a:pPr marL="0" indent="0" algn="ctr">
              <a:buNone/>
            </a:pPr>
            <a:r>
              <a:rPr lang="uk-UA" sz="3600" b="1" dirty="0"/>
              <a:t>1 936,441 тис. грн </a:t>
            </a:r>
            <a:r>
              <a:rPr lang="uk-UA" sz="3600" dirty="0"/>
              <a:t>з них</a:t>
            </a:r>
          </a:p>
          <a:p>
            <a:pPr algn="ctr"/>
            <a:r>
              <a:rPr lang="uk-UA" sz="3600" dirty="0"/>
              <a:t>Соціальні </a:t>
            </a:r>
            <a:r>
              <a:rPr lang="uk-UA" sz="3600" dirty="0" err="1"/>
              <a:t>проєкти</a:t>
            </a:r>
            <a:r>
              <a:rPr lang="uk-UA" sz="3600" dirty="0"/>
              <a:t> – </a:t>
            </a:r>
            <a:r>
              <a:rPr lang="uk-UA" sz="3600" b="1" dirty="0"/>
              <a:t>1 128,441 тис. грн</a:t>
            </a:r>
          </a:p>
          <a:p>
            <a:pPr algn="ctr"/>
            <a:r>
              <a:rPr lang="uk-UA" sz="3600" dirty="0"/>
              <a:t>Розвиток підприємництва – </a:t>
            </a:r>
            <a:r>
              <a:rPr lang="uk-UA" sz="3600" b="1" dirty="0"/>
              <a:t>808,000 тис. грн</a:t>
            </a:r>
          </a:p>
          <a:p>
            <a:pPr marL="0" indent="0" algn="ctr">
              <a:buNone/>
            </a:pPr>
            <a:r>
              <a:rPr lang="uk-UA" sz="3600" dirty="0"/>
              <a:t>Кількість зареєстрованих підприємців – </a:t>
            </a:r>
            <a:r>
              <a:rPr lang="uk-UA" sz="3600" b="1" dirty="0"/>
              <a:t>2 (ФОП)</a:t>
            </a:r>
          </a:p>
          <a:p>
            <a:pPr marL="0" indent="0" algn="ctr">
              <a:buNone/>
            </a:pPr>
            <a:r>
              <a:rPr lang="uk-UA" sz="3600" dirty="0"/>
              <a:t>Кількість додаткових робочих місця - </a:t>
            </a:r>
            <a:r>
              <a:rPr lang="uk-UA" sz="3600" b="1" dirty="0"/>
              <a:t>10</a:t>
            </a:r>
          </a:p>
          <a:p>
            <a:pPr marL="0" indent="0" algn="ctr">
              <a:buNone/>
            </a:pPr>
            <a:r>
              <a:rPr lang="uk-UA" sz="3600" dirty="0"/>
              <a:t>Додатковий дохід в бюджет від розвитку підприємництва -  </a:t>
            </a:r>
            <a:r>
              <a:rPr lang="uk-UA" sz="3600" b="1" dirty="0"/>
              <a:t>91,500 тис. грн.\рік</a:t>
            </a:r>
          </a:p>
          <a:p>
            <a:pPr marL="0" indent="0">
              <a:buNone/>
            </a:pPr>
            <a:r>
              <a:rPr lang="uk-UA" dirty="0"/>
              <a:t> </a:t>
            </a:r>
            <a:endParaRPr lang="ru-RU" dirty="0"/>
          </a:p>
        </p:txBody>
      </p:sp>
      <p:sp>
        <p:nvSpPr>
          <p:cNvPr id="4" name="Заголовок 3"/>
          <p:cNvSpPr txBox="1"/>
          <p:nvPr/>
        </p:nvSpPr>
        <p:spPr>
          <a:xfrm>
            <a:off x="0" y="-10689"/>
            <a:ext cx="9143999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нвестиції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Інфраструктура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ТГ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0" y="923330"/>
            <a:ext cx="4283968" cy="9935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1916832"/>
            <a:ext cx="0" cy="46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2708920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4869160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альтернативный процесс 13"/>
          <p:cNvSpPr/>
          <p:nvPr/>
        </p:nvSpPr>
        <p:spPr>
          <a:xfrm>
            <a:off x="971600" y="2132856"/>
            <a:ext cx="3312368" cy="21242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дошкільних заклади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«Джерельце»  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«Перлинка»  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«Ромашка»  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020800" y="4409492"/>
            <a:ext cx="3263168" cy="21242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загальноосвітні заклади</a:t>
            </a:r>
          </a:p>
          <a:p>
            <a:pPr algn="ctr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Сергіївський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ліцей 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Розбишівська гімназія </a:t>
            </a:r>
          </a:p>
          <a:p>
            <a:pPr algn="ctr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Качанівський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ліцей </a:t>
            </a:r>
            <a:r>
              <a:rPr lang="uk-UA" dirty="0"/>
              <a:t> 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572000" y="949326"/>
            <a:ext cx="4464496" cy="9935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надання соціальних послуг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572000" y="2132856"/>
            <a:ext cx="446449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культури та дозвілля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860032" y="2996952"/>
            <a:ext cx="0" cy="1260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860032" y="342900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860032" y="425709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альтернативный процесс 23"/>
          <p:cNvSpPr/>
          <p:nvPr/>
        </p:nvSpPr>
        <p:spPr>
          <a:xfrm>
            <a:off x="5364088" y="3194974"/>
            <a:ext cx="3456384" cy="81009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клубні установи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364088" y="4005064"/>
            <a:ext cx="345638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бібліотеки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572000" y="5039562"/>
            <a:ext cx="446449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364088" y="5903658"/>
            <a:ext cx="345638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амбулаторії;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ФАП;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Стратегія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розвитку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-1418" y="923330"/>
          <a:ext cx="9145418" cy="519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yudzhet-Gro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771800" y="188640"/>
            <a:ext cx="5472608" cy="2304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цифри бюджету 2022 року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41221490"/>
              </p:ext>
            </p:extLst>
          </p:nvPr>
        </p:nvGraphicFramePr>
        <p:xfrm>
          <a:off x="4565650" y="28575"/>
          <a:ext cx="4578985" cy="682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овое поле 1"/>
          <p:cNvSpPr txBox="1"/>
          <p:nvPr/>
        </p:nvSpPr>
        <p:spPr>
          <a:xfrm>
            <a:off x="6835413" y="2132856"/>
            <a:ext cx="940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dirty="0"/>
              <a:t>25091</a:t>
            </a:r>
            <a:endParaRPr lang="uk-UA" altLang="ru-RU" dirty="0"/>
          </a:p>
        </p:txBody>
      </p:sp>
      <p:graphicFrame>
        <p:nvGraphicFramePr>
          <p:cNvPr id="3" name="Замещающее содержимое 2"/>
          <p:cNvGraphicFramePr>
            <a:graphicFrameLocks noGrp="1"/>
          </p:cNvGraphicFramePr>
          <p:nvPr>
            <p:ph idx="1"/>
          </p:nvPr>
        </p:nvGraphicFramePr>
        <p:xfrm>
          <a:off x="0" y="38100"/>
          <a:ext cx="4671060" cy="680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646332"/>
          <a:ext cx="9144000" cy="62669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9059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alt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рік</a:t>
                      </a:r>
                      <a:endParaRPr lang="en-US" altLang="uk-UA" sz="2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року </a:t>
                      </a:r>
                    </a:p>
                    <a:p>
                      <a:pPr algn="ctr"/>
                      <a:r>
                        <a:rPr lang="uk-UA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початок року) </a:t>
                      </a:r>
                      <a:endParaRPr lang="uk-UA" sz="2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</a:p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порівнянні з 2021 роком</a:t>
                      </a:r>
                      <a:endParaRPr lang="uk-UA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35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Податкові надходження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53 674 961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46 115 590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72 230 036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35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Неподаткові надходження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1 859 592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035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Офіційні трансферти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14 096 359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11 070 612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10 285 835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доходів та виконання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власних доходів бюджету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01439"/>
            <a:ext cx="41763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 та збір на доходи фізичних осіб ( ПДФО)  -  </a:t>
            </a:r>
          </a:p>
          <a:p>
            <a:pPr indent="0" algn="ctr">
              <a:buFont typeface="Arial" panose="020B0604020202020204" pitchFamily="34" charset="0"/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15 421 272 грн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Рентна плата за користування надрами – 34 422 422 грн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Податок на майно – 19 135 995 грн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Єдиний податок – 3 216 159 грн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Неподаткові надходження –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78 527 грн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6D84339-6A25-4459-A6D2-BD9555D6F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520912"/>
              </p:ext>
            </p:extLst>
          </p:nvPr>
        </p:nvGraphicFramePr>
        <p:xfrm>
          <a:off x="3635896" y="621030"/>
          <a:ext cx="6096000" cy="623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888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власних доходів бюджету в порівнянні з 2021 роком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78399"/>
              </p:ext>
            </p:extLst>
          </p:nvPr>
        </p:nvGraphicFramePr>
        <p:xfrm>
          <a:off x="179511" y="1397000"/>
          <a:ext cx="8784976" cy="5128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6031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  <a:r>
                        <a:rPr lang="uk-UA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року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  <a:r>
                        <a:rPr lang="uk-UA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року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порівняння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463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15 985 906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15 421 273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463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Рентна плата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11 242 290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34 422 422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463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 на майно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23 613 529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19 135 995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463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Єдиний</a:t>
                      </a:r>
                      <a:r>
                        <a:rPr lang="uk-UA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податок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2 743 200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3 216 159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463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Акцизний</a:t>
                      </a:r>
                      <a:r>
                        <a:rPr lang="uk-UA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податок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460973"/>
              </p:ext>
            </p:extLst>
          </p:nvPr>
        </p:nvGraphicFramePr>
        <p:xfrm>
          <a:off x="9717" y="908720"/>
          <a:ext cx="89644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24694164"/>
              </p:ext>
            </p:extLst>
          </p:nvPr>
        </p:nvGraphicFramePr>
        <p:xfrm>
          <a:off x="-20355" y="803290"/>
          <a:ext cx="9144000" cy="562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Рента плата – 3 442 422 </a:t>
            </a:r>
            <a:r>
              <a:rPr lang="ru-RU" sz="4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Администратор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0450" y="2967335"/>
            <a:ext cx="8083111" cy="2800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Головні</a:t>
            </a:r>
            <a:r>
              <a:rPr lang="ru-RU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8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видатки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2022 року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0449653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436AD2-C535-4B51-AE36-2A7EE12BC1CB}"/>
              </a:ext>
            </a:extLst>
          </p:cNvPr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</a:t>
            </a:r>
            <a:r>
              <a:rPr lang="uk-UA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иторіальна</a:t>
            </a:r>
            <a:r>
              <a:rPr lang="uk-UA" sz="3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оборона – 1 495 833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>
            <a:extLst>
              <a:ext uri="{FF2B5EF4-FFF2-40B4-BE49-F238E27FC236}">
                <a16:creationId xmlns:a16="http://schemas.microsoft.com/office/drawing/2014/main" id="{58EA7AA8-8F94-4D16-A1DA-4ADCE9F34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DBCE9F-7871-4083-A44C-70535CE8E66F}"/>
              </a:ext>
            </a:extLst>
          </p:cNvPr>
          <p:cNvSpPr txBox="1"/>
          <p:nvPr/>
        </p:nvSpPr>
        <p:spPr>
          <a:xfrm>
            <a:off x="3347864" y="1052736"/>
            <a:ext cx="56886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Придбання бензину та </a:t>
            </a:r>
            <a:r>
              <a:rPr lang="uk-UA" sz="2400" dirty="0" err="1"/>
              <a:t>диз</a:t>
            </a:r>
            <a:r>
              <a:rPr lang="uk-UA" sz="2400" dirty="0"/>
              <a:t> палива – 73,356 тис. грн.</a:t>
            </a:r>
          </a:p>
          <a:p>
            <a:pPr algn="ctr"/>
            <a:r>
              <a:rPr lang="uk-UA" sz="2400" dirty="0"/>
              <a:t>Придбання рацій – 23,160 тис. грн.</a:t>
            </a:r>
          </a:p>
          <a:p>
            <a:pPr algn="ctr"/>
            <a:r>
              <a:rPr lang="uk-UA" sz="2400" dirty="0"/>
              <a:t>Придбання аптечок – 27,000 тис. грн.</a:t>
            </a:r>
          </a:p>
          <a:p>
            <a:pPr algn="ctr"/>
            <a:r>
              <a:rPr lang="uk-UA" sz="2400" dirty="0"/>
              <a:t>Продукти харчування – 119,388 тис. грн</a:t>
            </a:r>
          </a:p>
          <a:p>
            <a:pPr algn="ctr"/>
            <a:r>
              <a:rPr lang="uk-UA" sz="2400" dirty="0"/>
              <a:t>Кімната зберігання зброї – 53,988 тис. грн</a:t>
            </a:r>
          </a:p>
          <a:p>
            <a:pPr algn="ctr"/>
            <a:r>
              <a:rPr lang="uk-UA" sz="2400" dirty="0"/>
              <a:t>Оборонні укріплення – 534,870 тис. грн.</a:t>
            </a:r>
          </a:p>
          <a:p>
            <a:pPr algn="ctr"/>
            <a:r>
              <a:rPr lang="uk-UA" sz="2400" dirty="0"/>
              <a:t>Придбання </a:t>
            </a:r>
            <a:r>
              <a:rPr lang="uk-UA" sz="2400" dirty="0" err="1"/>
              <a:t>тепловізора</a:t>
            </a:r>
            <a:r>
              <a:rPr lang="uk-UA" sz="2400" dirty="0"/>
              <a:t> – 41,200 тис. грн.</a:t>
            </a:r>
          </a:p>
          <a:p>
            <a:pPr algn="ctr"/>
            <a:r>
              <a:rPr lang="uk-UA" sz="2400" dirty="0"/>
              <a:t>Придбання </a:t>
            </a:r>
            <a:r>
              <a:rPr lang="uk-UA" sz="2400" dirty="0" err="1"/>
              <a:t>квадрокоптера</a:t>
            </a:r>
            <a:r>
              <a:rPr lang="uk-UA" sz="2400" dirty="0"/>
              <a:t> – 160,000 тис. грн.</a:t>
            </a:r>
          </a:p>
          <a:p>
            <a:pPr algn="ctr"/>
            <a:r>
              <a:rPr lang="uk-UA" sz="2400" dirty="0"/>
              <a:t>Придбання мікроавтобуса – 370,000 тис. грн</a:t>
            </a:r>
          </a:p>
          <a:p>
            <a:pPr algn="ctr"/>
            <a:r>
              <a:rPr lang="uk-UA" sz="2400" dirty="0"/>
              <a:t>Придбання сейфа – 43,500 тис. грн.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14C0B2-9988-4E58-85AF-41DD9F0EB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281461" cy="18376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5DC988-1F3D-458C-8CA5-77CFE1A20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00107"/>
            <a:ext cx="3281461" cy="22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74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Заклади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дошкільної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3 955 051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грн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923330"/>
            <a:ext cx="2664296" cy="1209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«Перлинка»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-20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- 9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911389"/>
            <a:ext cx="2664296" cy="1209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«Джерельце»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-42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- 16</a:t>
            </a:r>
          </a:p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923330"/>
            <a:ext cx="2664296" cy="1209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«Ромашка»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-18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- 9</a:t>
            </a:r>
          </a:p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874" y="2149018"/>
            <a:ext cx="29655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963 395 грн</a:t>
            </a:r>
            <a:r>
              <a:rPr lang="uk-UA" dirty="0"/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79864" y="2132855"/>
            <a:ext cx="2632296" cy="348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1 987 423 грн</a:t>
            </a:r>
            <a:r>
              <a:rPr lang="uk-UA" sz="1600" dirty="0"/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2120915"/>
            <a:ext cx="2664296" cy="395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1 004 233 грн</a:t>
            </a:r>
            <a:r>
              <a:rPr lang="uk-UA" sz="1600" dirty="0"/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1347" y="2132856"/>
            <a:ext cx="0" cy="4725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0" y="2516016"/>
            <a:ext cx="2965573" cy="616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Заробітна плата – 790 482 грн.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874" y="3143489"/>
            <a:ext cx="2976517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Предмети, обладнання , матеріали та інвентар – 11 801 грн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4" y="4716421"/>
            <a:ext cx="3008517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Продукти харчування – 100 050 грн.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482" y="5366309"/>
            <a:ext cx="2986909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послуг (крім комунальних) – 12 359 грн.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486" y="6074691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електроенергії – 47 745 грн.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97225" y="2513370"/>
            <a:ext cx="2965573" cy="616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Заробітна плата – 1 482 088 грн.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58433" y="2527259"/>
            <a:ext cx="2965573" cy="308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Заробітна плата – 737 232 грн.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13429" y="3143489"/>
            <a:ext cx="2976517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Предмети, обладнання , матеріали та інвентар – 43 999 грн.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89946" y="2841688"/>
            <a:ext cx="2976517" cy="1311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Предмети, обладнання , матеріали та інвентар – 123 859 грн.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0603" y="4727665"/>
            <a:ext cx="3008517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Продукти харчування – 136 361 грн.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00089" y="4170485"/>
            <a:ext cx="3008517" cy="324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Продукти харчування – 42 667 грн.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68531" y="5384373"/>
            <a:ext cx="2986909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послуг (крім комунальних) –271 655 грн.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62798" y="4515087"/>
            <a:ext cx="2986909" cy="888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Оплата послуг (крім комунальних) – 127 291 грн.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84305" y="6093826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електроенергії – 52 361 грн.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92823" y="5443939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Оплата природнього газу – 83 741 грн.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15488" y="6133486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Оплата електроенергії – 6 044 грн.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Сергіївський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ліцей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129,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працівників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- 32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2725" y="1084548"/>
            <a:ext cx="8640960" cy="777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всього – 8 395 897 грн.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" y="1928550"/>
            <a:ext cx="8268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– 5 357 968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– 503 224 грн.: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господарських товарів – 23 555 грн.;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дверного блоку – 25 324 грн.;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оповіщення димових – 49 999 грн.;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біотуалетів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10 980 грн.;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дизельного пального та бензину – 185 632 грн.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для укриття – 92 113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харчування – 203 272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послуг(крім комунальних) – 1 502 357 грн.: 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каналізації та покрівлі – 80 232 грн.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по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пот.ремонту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бомбосховища – 1 121 121 грн.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водопроводу – 49 493 грн.;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електроенергії – 175 494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електрогенератора – 288 374 грн.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2050" name="Picture 2" descr="D:\фото камера\IMG_3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77" y="2580697"/>
            <a:ext cx="2119793" cy="14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5029" y="4077072"/>
            <a:ext cx="2397290" cy="159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Розбишівська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гімназія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- 93,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працівників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- 23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996864"/>
            <a:ext cx="9144000" cy="561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всього – 5 134 786 грн.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5088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– 4 079 215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– 258 932 грн.: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скловолокна – 95 082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грн.;придбання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колосників для твердопаливного котла – 32 700 грн., придбання плівки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гідроізолюючої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28 950 грн., придбання дизельного палива, бензину – 62 727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харчування – 180 908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послуг(крім комунальних) – 414 710 грн.: 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встановлення протипожежного захисту – 49 314 грн., пожежна сигналізація – 49 392 грн., ремонт автобуса – 42 453 грн., поточний ремонт туалетів в укритті – 49 038 грн.,  ремонт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теплогенераторної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21 434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грн.,поточний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укриття – 139 972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електроенергії – 151 312 грн.</a:t>
            </a:r>
          </a:p>
          <a:p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котла твердопаливного</a:t>
            </a:r>
          </a:p>
          <a:p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280 000 грн.</a:t>
            </a:r>
          </a:p>
          <a:p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098" name="Picture 2" descr="D:\Users\Администратор\Desktop\162844461_2958898234388148_250752898610794608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06" y="5126438"/>
            <a:ext cx="416999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Качанівська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гімназія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Учнів</a:t>
            </a: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працівників</a:t>
            </a: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- 21</a:t>
            </a: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3192" y="2060848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– 4 196 805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– 245 646 грн.: п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ридбання дизельного палива, бензину – 191 553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харчування – 101 989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послуг(крім комунальних) – 557 552 грн.: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по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пот.ремонту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автобусів – 47 935 грн., поточний ремонт покрівлі – 47 235 грн.; поточний ремонт бомбосховища – 320 865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електроенергії – 87 794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теплопостачання – 445 851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обладнання і предметів довгострокового користування – 33 300 грн.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(придбання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бензогенератора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3074" name="Picture 2" descr="D:\Users\Администратор\Desktop\Ютуб канал\6 випуск\258782346_1236689600148512_867815698591147263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5258022"/>
            <a:ext cx="2073805" cy="15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Администратор\Desktop\245321191_930446327559398_857799236084850328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59" y="5258022"/>
            <a:ext cx="2073805" cy="15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-23192" y="1138773"/>
            <a:ext cx="9144000" cy="561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всього – 5 670 195 грн.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Здобутки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2021-2022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навчальний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рік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9144000" cy="573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Олімпіади</a:t>
            </a:r>
            <a:r>
              <a:rPr lang="uk-UA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– Розбишівська гімназія: </a:t>
            </a:r>
            <a:r>
              <a:rPr lang="uk-UA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ІІІ м.</a:t>
            </a:r>
            <a:r>
              <a:rPr lang="uk-UA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– 1переможець, І м. – 3 переможці.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Качанівська</a:t>
            </a:r>
            <a:r>
              <a:rPr lang="uk-UA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гімназія: І м. – 5 переможців.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Сергіївський</a:t>
            </a:r>
            <a:r>
              <a:rPr lang="uk-UA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ліцей: І м. – 5 переможців.</a:t>
            </a:r>
            <a:endParaRPr lang="uk-UA" sz="14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Конкурси</a:t>
            </a:r>
            <a:r>
              <a:rPr lang="uk-UA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– Розбишівська гімназія: </a:t>
            </a:r>
            <a:r>
              <a:rPr lang="uk-UA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І м</a:t>
            </a:r>
            <a:r>
              <a:rPr lang="uk-UA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– 8 переможці, </a:t>
            </a:r>
            <a:r>
              <a:rPr lang="uk-UA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ІІ м</a:t>
            </a:r>
            <a:r>
              <a:rPr lang="uk-UA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– 1;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Качанівська</a:t>
            </a:r>
            <a:r>
              <a:rPr lang="uk-UA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ЗОШ: </a:t>
            </a:r>
            <a:r>
              <a:rPr lang="uk-UA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І м.</a:t>
            </a:r>
            <a:r>
              <a:rPr lang="uk-UA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– 3 переможці, ІІ м. – 1 переможці; Сергіївська ЗОШ: </a:t>
            </a:r>
            <a:r>
              <a:rPr lang="uk-UA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І м.</a:t>
            </a:r>
            <a:r>
              <a:rPr lang="uk-UA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– 2 переможці.</a:t>
            </a:r>
            <a:endParaRPr lang="uk-UA" sz="14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Диплом І ступеня у ІІІ етапі Всеукраїнських учнівських олімпіад отримали Лукашенко Олександра </a:t>
            </a:r>
            <a:r>
              <a:rPr lang="uk-UA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(олімпіада з історії) та </a:t>
            </a:r>
            <a:r>
              <a:rPr lang="uk-UA" b="1" u="sng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Ткаченко Ярослава </a:t>
            </a:r>
            <a:r>
              <a:rPr lang="uk-UA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(олімпіада з математики)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</a:tabLs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Спортивні змагання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команди-учасниці змагань в залік Спартакіади  громад 2021-2022 навчального року серед учнів закладів загальної середньої освіти закладів освіти Сергіївської ТГ (районний етап) зайняли: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м. - футбол (хлопці);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 м. – футбол (дівчата);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м. – настільний теніс;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 м. – баскетбол (хлопці);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м. – волейбол (хлопці).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uk-UA" sz="1600" b="1" u="sng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9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460" y="2669"/>
            <a:ext cx="728540" cy="6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61" y="0"/>
            <a:ext cx="8172400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Віково-статева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піраміда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Администратор\Desktop\вікова статева діаграм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5" y="908720"/>
            <a:ext cx="8364537" cy="57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Позашкільна освіта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6EAE2B-0292-4FC1-AA50-6665ED003837}"/>
              </a:ext>
            </a:extLst>
          </p:cNvPr>
          <p:cNvSpPr txBox="1"/>
          <p:nvPr/>
        </p:nvSpPr>
        <p:spPr>
          <a:xfrm>
            <a:off x="0" y="1052736"/>
            <a:ext cx="60841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Гуртковою роботою охоплено </a:t>
            </a:r>
            <a:r>
              <a:rPr lang="uk-UA" sz="2400" b="1" dirty="0"/>
              <a:t>142 учні</a:t>
            </a:r>
            <a:r>
              <a:rPr lang="uk-UA" dirty="0"/>
              <a:t>.</a:t>
            </a:r>
          </a:p>
          <a:p>
            <a:pPr algn="ctr"/>
            <a:r>
              <a:rPr lang="uk-UA" dirty="0"/>
              <a:t>Відвідують гуртки при Центрі культури та дозвілля Сергіївської сільської ради </a:t>
            </a:r>
            <a:r>
              <a:rPr lang="uk-UA" b="1" dirty="0"/>
              <a:t>89 учнів</a:t>
            </a:r>
            <a:r>
              <a:rPr lang="uk-UA" dirty="0"/>
              <a:t> (всього 5  гуртків: 1 – хореографічний (2 групи), 1 – вокальний (2 групи),  2 гуртки художньо-естетичного напрямку, 1 гурток </a:t>
            </a:r>
            <a:r>
              <a:rPr lang="uk-UA" dirty="0" err="1"/>
              <a:t>туристсько</a:t>
            </a:r>
            <a:r>
              <a:rPr lang="uk-UA" dirty="0"/>
              <a:t>-краєзнавчий). З них: </a:t>
            </a:r>
            <a:endParaRPr lang="ru-RU" dirty="0"/>
          </a:p>
          <a:p>
            <a:pPr algn="ctr"/>
            <a:r>
              <a:rPr lang="uk-UA" b="1" dirty="0"/>
              <a:t>учні </a:t>
            </a:r>
            <a:r>
              <a:rPr lang="uk-UA" b="1" dirty="0" err="1"/>
              <a:t>Розбишівської</a:t>
            </a:r>
            <a:r>
              <a:rPr lang="uk-UA" b="1" dirty="0"/>
              <a:t> гімназії  - 23</a:t>
            </a:r>
            <a:r>
              <a:rPr lang="uk-UA" dirty="0"/>
              <a:t> (11 – вихованці гуртка «Талановиті ручки», керівник Ольга Рябоконь, 12 – вихованці туристично-краєзнавчого гуртка «Розбишаки»;</a:t>
            </a:r>
            <a:endParaRPr lang="ru-RU" dirty="0"/>
          </a:p>
          <a:p>
            <a:pPr algn="ctr"/>
            <a:r>
              <a:rPr lang="uk-UA" b="1" dirty="0"/>
              <a:t>учні </a:t>
            </a:r>
            <a:r>
              <a:rPr lang="uk-UA" b="1" dirty="0" err="1"/>
              <a:t>Качанівської</a:t>
            </a:r>
            <a:r>
              <a:rPr lang="uk-UA" b="1" dirty="0"/>
              <a:t> гімназії – 15</a:t>
            </a:r>
            <a:r>
              <a:rPr lang="uk-UA" dirty="0"/>
              <a:t> (вихованці гуртка «Креативне рукоділля, керівник Лариса Колесник);</a:t>
            </a:r>
            <a:endParaRPr lang="ru-RU" dirty="0"/>
          </a:p>
          <a:p>
            <a:pPr algn="ctr"/>
            <a:r>
              <a:rPr lang="uk-UA" b="1" dirty="0"/>
              <a:t>учні Сергіївського ліцею 27</a:t>
            </a:r>
            <a:r>
              <a:rPr lang="uk-UA" dirty="0"/>
              <a:t> (вихованці гуртка хореографії, керівник Олена </a:t>
            </a:r>
            <a:r>
              <a:rPr lang="uk-UA" dirty="0" err="1"/>
              <a:t>Мигаль</a:t>
            </a:r>
            <a:r>
              <a:rPr lang="uk-UA" dirty="0"/>
              <a:t>).</a:t>
            </a:r>
          </a:p>
          <a:p>
            <a:pPr algn="ctr"/>
            <a:r>
              <a:rPr lang="uk-UA" dirty="0"/>
              <a:t>При Центрі культури та дозвілля працюють гуртки сучасної пісні  «Дзвіночок» та  «Співаночки» (керівник Скляр Л.А.), в роботі яких бере участь </a:t>
            </a:r>
            <a:r>
              <a:rPr lang="uk-UA" b="1" dirty="0"/>
              <a:t>21 учень</a:t>
            </a:r>
            <a:r>
              <a:rPr lang="uk-UA" dirty="0"/>
              <a:t> (14 – </a:t>
            </a:r>
            <a:r>
              <a:rPr lang="uk-UA" dirty="0" err="1"/>
              <a:t>Розбишівська</a:t>
            </a:r>
            <a:r>
              <a:rPr lang="uk-UA" dirty="0"/>
              <a:t> гімназія, 1 – </a:t>
            </a:r>
            <a:r>
              <a:rPr lang="uk-UA" dirty="0" err="1"/>
              <a:t>Качанівська</a:t>
            </a:r>
            <a:r>
              <a:rPr lang="uk-UA" dirty="0"/>
              <a:t> гімназія, 6-Сергіївський ліцей), а також із учнями старших класів проводяться заняття концертно-театральної бригади.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0DA8A6-4EDB-4733-B66F-3F85EFB6C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54" y="2515595"/>
            <a:ext cx="1551722" cy="27586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9796DC-3EE9-448B-B4BA-03E78FA722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67" y="5205628"/>
            <a:ext cx="3003895" cy="13879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39716D-B716-41DD-913D-E6ACF16F1F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0997"/>
            <a:ext cx="3003895" cy="170977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2 560 549 грн.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46550"/>
            <a:ext cx="8784976" cy="415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– 1 955 625 грн.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900143"/>
            <a:ext cx="9144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– 63 230 грн</a:t>
            </a:r>
            <a:r>
              <a:rPr lang="uk-UA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5211" y="2540060"/>
            <a:ext cx="9144000" cy="6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  (крім комунальних) – 273 704 грн.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65" y="3229574"/>
            <a:ext cx="4135182" cy="83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електроенергії – 115 941 грн.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60" y="4145154"/>
            <a:ext cx="4115087" cy="83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природнього газу – 59 168 грн.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65" y="5060734"/>
            <a:ext cx="4135182" cy="83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Придбання шифону, </a:t>
            </a:r>
            <a:r>
              <a:rPr lang="uk-UA" dirty="0" err="1"/>
              <a:t>проєктора</a:t>
            </a:r>
            <a:r>
              <a:rPr lang="uk-UA" dirty="0"/>
              <a:t>, вбрання для сцени – 92 500 грн.</a:t>
            </a:r>
          </a:p>
        </p:txBody>
      </p:sp>
      <p:pic>
        <p:nvPicPr>
          <p:cNvPr id="12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469104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58EFA2-FDCA-4C96-9980-916C3743B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31454"/>
              </p:ext>
            </p:extLst>
          </p:nvPr>
        </p:nvGraphicFramePr>
        <p:xfrm>
          <a:off x="4163616" y="3208169"/>
          <a:ext cx="498038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192">
                  <a:extLst>
                    <a:ext uri="{9D8B030D-6E8A-4147-A177-3AD203B41FA5}">
                      <a16:colId xmlns:a16="http://schemas.microsoft.com/office/drawing/2014/main" val="3141869161"/>
                    </a:ext>
                  </a:extLst>
                </a:gridCol>
                <a:gridCol w="2490192">
                  <a:extLst>
                    <a:ext uri="{9D8B030D-6E8A-4147-A177-3AD203B41FA5}">
                      <a16:colId xmlns:a16="http://schemas.microsoft.com/office/drawing/2014/main" val="2787425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Заклад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Загальна сума, грн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05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Сергіївський</a:t>
                      </a:r>
                      <a:r>
                        <a:rPr lang="uk-UA" dirty="0"/>
                        <a:t> СБК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1 078 357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9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Сергіївська</a:t>
                      </a:r>
                      <a:r>
                        <a:rPr lang="uk-UA" dirty="0"/>
                        <a:t> бібліотека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138 474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6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Розбишівський</a:t>
                      </a:r>
                      <a:r>
                        <a:rPr lang="uk-UA" dirty="0"/>
                        <a:t> СБК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533 070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Розбишівська</a:t>
                      </a:r>
                      <a:r>
                        <a:rPr lang="uk-UA" dirty="0"/>
                        <a:t> бібліотека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113,769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119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Новоселівський клуб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215,007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46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Качанівський</a:t>
                      </a:r>
                      <a:r>
                        <a:rPr lang="uk-UA" dirty="0"/>
                        <a:t> клуб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349 438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68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Качанівська</a:t>
                      </a:r>
                      <a:r>
                        <a:rPr lang="uk-UA" dirty="0"/>
                        <a:t> бібліотека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132 344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1346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A1CF22-2DC7-4F4D-A7F4-6951B3E4B0A3}"/>
              </a:ext>
            </a:extLst>
          </p:cNvPr>
          <p:cNvSpPr txBox="1"/>
          <p:nvPr/>
        </p:nvSpPr>
        <p:spPr>
          <a:xfrm>
            <a:off x="323528" y="909352"/>
            <a:ext cx="86409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родинних та сімейних ансамблів  на відзначення Дня матері в Україні та Міжнародного дня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сім’і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дипломом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ступеня нагороджений дует" Щастя поруч" с.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Сергіївки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Відзначені найвищою нагородою Гран - прі у відкритому регіональному конкурсі ім. Д. Луценка учасниці ансамблю « Берегиня»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Розбишівського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будинку культури, а також учасниці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Розбишівського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жіночого ансамблю "Сузір'я"- неодноразові дипломанти та переможці пісенних конкурсів в черговий раз продемонстрували високу виконавську майстерність  та  здобули диплом I ступеня у відкритому регіональному конкурсі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ім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 Д. Луценка. 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Учасниць жіночого ансамблю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«Надвечір'я" сільського клубу села Качанове  та учасників 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ансамблю " Сусідоньки" Сергіївського будинку культури вітаємо  з успішним виступом та здобуттям дипломів 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та  III ступенів у відкритому регіональному конкурсі ім. Д. Луценка. 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Фестиваль народної творчості «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Омельницьке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розмаїття»  здобули дипломи  та призові місця вокальний ансамбль « Сузір’я», фольклорний ансамбль « Берегиня», хореографічний ансамбль « БЕМС», фольклорний ансамбль « Сусідоньки» та  дитячий ансамбль « Дзвіночок». 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Дипломом лауреата премії у Всеукраїнському  багатожанровому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двотуровому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конкурсі мистецтв « Новорічні дива» нагороджено  учасниць художньої самодіяльності Сергіївського будинку культури А.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Івко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А.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Храпаль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А. Близнюк.( кер. Л.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Богуславец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Диплом 2 ступеня в обласному конкурсі читців – гумористів Л. Глібова здобув муз. кер. Сергіївського будинку культури Р.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Амінов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У обласному конкурсі народної творчості « Любов виникає з любові»  на відзначення 300 - річчя від дня народження Г. Сковороди диплом 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ступеня  здобули  читці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Робишівського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будинку культури Л. Бутко та Л.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Шкабара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, також дипломом 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ступеня відзначені   Р.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Амінов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та Т.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Вертелецька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Сергіївський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будинок культури). </a:t>
            </a:r>
            <a:endParaRPr lang="ru-RU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333053"/>
              </p:ext>
            </p:extLst>
          </p:nvPr>
        </p:nvGraphicFramePr>
        <p:xfrm>
          <a:off x="0" y="811844"/>
          <a:ext cx="9143999" cy="604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7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Одноразова допомога при народженні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97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дітям з інвалідністю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97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на лікування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702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учасникам ЧАЕС, ВВВ, учасникам бойових дій в Афганістані, </a:t>
                      </a:r>
                      <a:r>
                        <a:rPr lang="uk-UA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Чехословакії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97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Грошова винагорода учасникам олімпіад та спортивних змагань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702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на поховання, постраждалим</a:t>
                      </a:r>
                      <a:r>
                        <a:rPr lang="uk-UA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внаслідок пожежі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97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Одноразова допомога членам ДФТГ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718203"/>
                  </a:ext>
                </a:extLst>
              </a:tr>
              <a:tr h="435136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Допомога на оплату житлово комунальних послуг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975575"/>
                  </a:ext>
                </a:extLst>
              </a:tr>
              <a:tr h="49451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на поховання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53663"/>
                  </a:ext>
                </a:extLst>
              </a:tr>
              <a:tr h="49451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Допомога внутрішньо переміщеним особам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994189"/>
                  </a:ext>
                </a:extLst>
              </a:tr>
              <a:tr h="907727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Медичне обслуговування осіб, що постраждали в Чорнобильській катастрофі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423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877779-490E-4FF5-8A73-8D629AA9FC37}"/>
              </a:ext>
            </a:extLst>
          </p:cNvPr>
          <p:cNvSpPr/>
          <p:nvPr/>
        </p:nvSpPr>
        <p:spPr>
          <a:xfrm>
            <a:off x="-1" y="0"/>
            <a:ext cx="8184561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ентр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>
            <a:extLst>
              <a:ext uri="{FF2B5EF4-FFF2-40B4-BE49-F238E27FC236}">
                <a16:creationId xmlns:a16="http://schemas.microsoft.com/office/drawing/2014/main" id="{9E02D117-1BB4-4913-A612-D1ABB76E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AE4BA-10D0-4F5F-B7B8-E276B2DDE6C5}"/>
              </a:ext>
            </a:extLst>
          </p:cNvPr>
          <p:cNvSpPr txBox="1"/>
          <p:nvPr/>
        </p:nvSpPr>
        <p:spPr>
          <a:xfrm>
            <a:off x="-3171" y="707886"/>
            <a:ext cx="9324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Заробітна плата – 1 657 176 грн.</a:t>
            </a:r>
          </a:p>
          <a:p>
            <a:pPr algn="ctr"/>
            <a:r>
              <a:rPr lang="uk-UA" sz="2800" dirty="0"/>
              <a:t>Предмети, матеріали, обладнання та інвентар – 13 462 грн.</a:t>
            </a:r>
          </a:p>
          <a:p>
            <a:pPr algn="ctr"/>
            <a:r>
              <a:rPr lang="uk-UA" sz="2800" dirty="0"/>
              <a:t>Оплата послуг (крім комунальних) – 5 680 грн.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1458B-A135-4176-AD72-3316C5E73742}"/>
              </a:ext>
            </a:extLst>
          </p:cNvPr>
          <p:cNvSpPr txBox="1"/>
          <p:nvPr/>
        </p:nvSpPr>
        <p:spPr>
          <a:xfrm>
            <a:off x="107504" y="2276872"/>
            <a:ext cx="54726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центрі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працює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14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чоловік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з них: 9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робітників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надають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місцем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потребують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. За 5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соціальними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робітниками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надано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 15 353 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. За 2022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Batang" panose="020B0503020000020004" pitchFamily="18" charset="-127"/>
                <a:cs typeface="Times New Roman" panose="02020603050405020304" pitchFamily="18" charset="0"/>
              </a:rPr>
              <a:t>о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623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2022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449FEE-8CCD-4E3B-B348-C36BA3BCB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5862" y="2092881"/>
            <a:ext cx="3528138" cy="23520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65EE4D-6652-4B0E-AE62-B5266BCB06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99" y="4444911"/>
            <a:ext cx="3528001" cy="23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55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600" y="0"/>
            <a:ext cx="9172600" cy="2308324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Компенсаційні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пільговий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проїзд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автомобільним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транспортом 685,290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bus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308324"/>
            <a:ext cx="7704856" cy="454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52" y="1844824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Петрівко-Роменська місцева пожежна охорона – 903,839 тис.грн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підтримки підприємництва – 40,925 тис.грн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Дитяча музична школа – 431,623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 архів – 27,449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реабілітації дітей-інвалідів – 62,634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«Гадяцький ЦПМСД» – 1 113,097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Гадяцький центр професійного розвитку педагогічних працівників  – 87,954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Гадяцький інклюзивно-ресурсний центр – 11,311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Гадяцька ЦРЛ – 388,161 тис.грн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8600" y="0"/>
            <a:ext cx="9172600" cy="1200329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обєктів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3 066,994 тис. грн.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600" y="0"/>
            <a:ext cx="9172600" cy="584775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20 347 580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7153C-7406-4935-8DCA-2011C2C60A6F}"/>
              </a:ext>
            </a:extLst>
          </p:cNvPr>
          <p:cNvSpPr txBox="1"/>
          <p:nvPr/>
        </p:nvSpPr>
        <p:spPr>
          <a:xfrm>
            <a:off x="3203848" y="707886"/>
            <a:ext cx="5940152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/>
              <a:t>Експлуатаційне утримання автомобільної дороги вул. Першотравнева с. Качанове – 500,000 тис. грн.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/>
              <a:t>Експлуатаційне утримання автомобільної дороги вул. Центральна с. Качанове – 2 000,000 тис. грн.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/>
              <a:t>Експлуатаційне утримання автомобільної дороги вул. Гагаріна с. </a:t>
            </a:r>
            <a:r>
              <a:rPr lang="uk-UA" sz="2000" b="1" dirty="0" err="1"/>
              <a:t>Сергіївка</a:t>
            </a:r>
            <a:r>
              <a:rPr lang="uk-UA" sz="2000" b="1" dirty="0"/>
              <a:t> – 100,000 тис. грн.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/>
              <a:t>Експлуатаційне утримання автомобільної дороги с170206 </a:t>
            </a:r>
            <a:r>
              <a:rPr lang="uk-UA" sz="2000" b="1" dirty="0" err="1"/>
              <a:t>Лободине</a:t>
            </a:r>
            <a:r>
              <a:rPr lang="uk-UA" sz="2000" b="1" dirty="0"/>
              <a:t> – </a:t>
            </a:r>
            <a:r>
              <a:rPr lang="uk-UA" sz="2000" b="1" dirty="0" err="1"/>
              <a:t>Осняги</a:t>
            </a:r>
            <a:r>
              <a:rPr lang="uk-UA" sz="2000" b="1" dirty="0"/>
              <a:t> – Харківці – 600,000 тис. грн.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/>
              <a:t>Експлуатаційне утримання автомобільної дороги О 1702016 межа області – </a:t>
            </a:r>
            <a:r>
              <a:rPr lang="uk-UA" sz="2000" b="1" dirty="0" err="1"/>
              <a:t>Розбишівка</a:t>
            </a:r>
            <a:r>
              <a:rPr lang="uk-UA" sz="2000" b="1" dirty="0"/>
              <a:t> - /Т-17-05/ – 5 500,000 тис. грн.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/>
              <a:t>Експлуатаційне утримання автомобільної дороги О 1702030 с. </a:t>
            </a:r>
            <a:r>
              <a:rPr lang="uk-UA" sz="2000" b="1" dirty="0" err="1"/>
              <a:t>Сергіївка</a:t>
            </a:r>
            <a:r>
              <a:rPr lang="uk-UA" sz="2000" b="1" dirty="0"/>
              <a:t> – Петрівка-Роменська – </a:t>
            </a:r>
            <a:r>
              <a:rPr lang="uk-UA" sz="2000" b="1" dirty="0" err="1"/>
              <a:t>Комишня</a:t>
            </a:r>
            <a:r>
              <a:rPr lang="uk-UA" sz="2000" b="1" dirty="0"/>
              <a:t> – 2 970,215 тис. грн.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/>
              <a:t>Експлуатаційне утримання автомобільної дороги С171217 </a:t>
            </a:r>
            <a:r>
              <a:rPr lang="uk-UA" sz="2000" b="1" dirty="0" err="1"/>
              <a:t>Погарщина</a:t>
            </a:r>
            <a:r>
              <a:rPr lang="uk-UA" sz="2000" b="1" dirty="0"/>
              <a:t> – Качанове – ст. </a:t>
            </a:r>
            <a:r>
              <a:rPr lang="uk-UA" sz="2000" b="1" dirty="0" err="1"/>
              <a:t>Венеславівка</a:t>
            </a:r>
            <a:r>
              <a:rPr lang="uk-UA" sz="2000" b="1" dirty="0"/>
              <a:t> – 3 500,000 тис. грн.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7E155A-E95F-4883-A5EF-89FE2C7EC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21769"/>
            <a:ext cx="2627784" cy="35037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FCEDA9-8295-4B47-A830-2792447C8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3988"/>
            <a:ext cx="2627784" cy="350371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830997"/>
            <a:ext cx="3851920" cy="6027003"/>
          </a:xfrm>
        </p:spPr>
        <p:txBody>
          <a:bodyPr>
            <a:norm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charset="2"/>
              <a:buChar char="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дороги с.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вул. Сумська – 3 091 704 грн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charset="2"/>
              <a:buChar char="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дороги с. Качанове, вул. Перемоги – 50 000 грн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charset="2"/>
              <a:buChar char="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доріг с.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Сергіївка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вул. Набережна Хорол – 1 985 662 грн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panose="05040102010807070707" charset="2"/>
              <a:buChar char="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дороги с. Качанове, вул. Зоряна – 50 000 грн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7016B3-9E8E-4C3E-8314-A32F88F08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" y="830997"/>
            <a:ext cx="2571750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4B80E-27ED-41D7-947C-3033E45197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87060"/>
            <a:ext cx="4416811" cy="29433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DECDDC-2E1A-47DD-80E8-F72CDD5A4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40402"/>
            <a:ext cx="3898527" cy="259800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7395" y="1700808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199, 872 тис.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грейдера, бульдозера)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Оплата електроенергії – 355,415 тис. грн.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Придбання екскаватора – 3 940,000 тис. грн.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генераторів – 582,680 тис. грн.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96" y="795132"/>
            <a:ext cx="8167765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Благоустрій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5 077,967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72655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9A99DA-9E30-4B29-97B1-CB29BD243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89" y="2276872"/>
            <a:ext cx="4668011" cy="350100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FE27A3-A142-4F72-9459-5DF3DF8E5283}"/>
              </a:ext>
            </a:extLst>
          </p:cNvPr>
          <p:cNvSpPr/>
          <p:nvPr/>
        </p:nvSpPr>
        <p:spPr>
          <a:xfrm>
            <a:off x="16796" y="12566"/>
            <a:ext cx="8167765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 «Сергіївське» – 7 714,212 тис. грн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61" y="0"/>
            <a:ext cx="81724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Віково-статева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піраміда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через 20 </a:t>
            </a:r>
            <a:r>
              <a:rPr lang="ru-RU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43801" y="100280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ГРОМАДИ – 2280 ЖИТЕЛІВ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64470"/>
            <a:ext cx="8172400" cy="534592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8" y="936357"/>
            <a:ext cx="56969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Поточний ремонт водопровідних мереж по вул. Центральна, с.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Сергіївка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169,563 тис. грн.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водопровідних мереж по вул. Шевченка, с.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Сергіївка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288,426 тис. грн.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Поточний ремонт водопровідних мереж вул. Шкільна, с. Новоселівка – 58,801 тис. грн.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Поточний ремонт водопровідних мереж в с. Вирішальне – 130,253 тис. грн.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Поточний ремонт водопровідних мереж по вул. Першотравнева в с.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Сергіївка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399,354 тис. грн.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водопровідних мереж в с.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11,762 тис. грн.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глибинного насоса с. Качанове – 30,000 тис. грн.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труб – 333,000 тис. грн.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насосів – 39,000 тис. грн.</a:t>
            </a:r>
            <a:endParaRPr lang="uk-UA" dirty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8600" y="0"/>
            <a:ext cx="91726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Водогони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 км.</a:t>
            </a:r>
          </a:p>
        </p:txBody>
      </p:sp>
      <p:pic>
        <p:nvPicPr>
          <p:cNvPr id="6" name="Picture 2" descr="C:\Users\user\Desktop\242434917_4245408762221785_431188039256027039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5389" y="1052736"/>
            <a:ext cx="3428992" cy="2729099"/>
          </a:xfrm>
          <a:prstGeom prst="rect">
            <a:avLst/>
          </a:prstGeom>
          <a:noFill/>
        </p:spPr>
      </p:pic>
      <p:pic>
        <p:nvPicPr>
          <p:cNvPr id="8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EFBE18-E41B-4EBE-AE95-4F6DD5291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90" y="4197858"/>
            <a:ext cx="3428992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0568FA-6799-4DD6-A304-12D5C2BF73F4}"/>
              </a:ext>
            </a:extLst>
          </p:cNvPr>
          <p:cNvSpPr/>
          <p:nvPr/>
        </p:nvSpPr>
        <p:spPr>
          <a:xfrm>
            <a:off x="16795" y="-13836"/>
            <a:ext cx="8167765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СКП «Добробут»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Users\Администратор\Desktop\Ютуб канал\1 випуск\Рисунок1.png">
            <a:extLst>
              <a:ext uri="{FF2B5EF4-FFF2-40B4-BE49-F238E27FC236}">
                <a16:creationId xmlns:a16="http://schemas.microsoft.com/office/drawing/2014/main" id="{16443AC1-6686-4A96-8D64-F76DCE83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F5AF59-DFEE-4C9F-A052-56DFE390F2EF}"/>
              </a:ext>
            </a:extLst>
          </p:cNvPr>
          <p:cNvSpPr txBox="1"/>
          <p:nvPr/>
        </p:nvSpPr>
        <p:spPr>
          <a:xfrm>
            <a:off x="27014" y="1052736"/>
            <a:ext cx="4977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Надходження – 1 126,080 тис. грн.</a:t>
            </a:r>
          </a:p>
          <a:p>
            <a:pPr marL="285750" indent="-285750" algn="ctr">
              <a:buFontTx/>
              <a:buChar char="-"/>
            </a:pPr>
            <a:r>
              <a:rPr lang="uk-UA" sz="2400" dirty="0"/>
              <a:t>за дрова – 614,282 тис. грн.</a:t>
            </a:r>
          </a:p>
          <a:p>
            <a:pPr marL="285750" indent="-285750" algn="ctr">
              <a:buFontTx/>
              <a:buChar char="-"/>
            </a:pPr>
            <a:r>
              <a:rPr lang="uk-UA" sz="2400" dirty="0"/>
              <a:t>за </a:t>
            </a:r>
            <a:r>
              <a:rPr lang="uk-UA" sz="2400" dirty="0" err="1"/>
              <a:t>розпиловку</a:t>
            </a:r>
            <a:r>
              <a:rPr lang="uk-UA" sz="2400" dirty="0"/>
              <a:t> – 39,730 тис. грн.</a:t>
            </a:r>
          </a:p>
          <a:p>
            <a:pPr marL="285750" indent="-285750" algn="ctr">
              <a:buFontTx/>
              <a:buChar char="-"/>
            </a:pPr>
            <a:r>
              <a:rPr lang="uk-UA" sz="2400" dirty="0"/>
              <a:t>за круглий ліс – 178,568 тис. грн.</a:t>
            </a:r>
          </a:p>
          <a:p>
            <a:pPr marL="285750" indent="-285750" algn="ctr">
              <a:buFontTx/>
              <a:buChar char="-"/>
            </a:pPr>
            <a:r>
              <a:rPr lang="uk-UA" sz="2400" dirty="0"/>
              <a:t>за дошку обрізну – 83,600 тис. грн.</a:t>
            </a:r>
          </a:p>
          <a:p>
            <a:pPr marL="285750" indent="-285750" algn="ctr">
              <a:buFontTx/>
              <a:buChar char="-"/>
            </a:pPr>
            <a:r>
              <a:rPr lang="uk-UA" sz="2400" dirty="0"/>
              <a:t>відшкодування за електроенергію – 209,900 тис. грн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C73D8-508D-4BD8-B213-4B5332B663FC}"/>
              </a:ext>
            </a:extLst>
          </p:cNvPr>
          <p:cNvSpPr txBox="1"/>
          <p:nvPr/>
        </p:nvSpPr>
        <p:spPr>
          <a:xfrm>
            <a:off x="1597647" y="4119730"/>
            <a:ext cx="7569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Витрати – 1 120,371 тис. грн.</a:t>
            </a:r>
          </a:p>
          <a:p>
            <a:pPr marL="285750" indent="-285750" algn="ctr">
              <a:buFontTx/>
              <a:buChar char="-"/>
            </a:pPr>
            <a:r>
              <a:rPr lang="uk-UA" sz="2400" dirty="0"/>
              <a:t>заробітна плата – 712,553 тис. грн.</a:t>
            </a:r>
          </a:p>
          <a:p>
            <a:pPr marL="285750" indent="-285750" algn="ctr">
              <a:buFontTx/>
              <a:buChar char="-"/>
            </a:pPr>
            <a:r>
              <a:rPr lang="uk-UA" sz="2400" dirty="0"/>
              <a:t>податок на прибуток – 0,900 тис. грн </a:t>
            </a:r>
          </a:p>
          <a:p>
            <a:pPr marL="285750" indent="-285750" algn="ctr">
              <a:buFontTx/>
              <a:buChar char="-"/>
            </a:pPr>
            <a:r>
              <a:rPr lang="uk-UA" sz="2400" dirty="0"/>
              <a:t>Рентна плата – 4,397 тис. грн.</a:t>
            </a:r>
          </a:p>
          <a:p>
            <a:pPr marL="285750" indent="-285750" algn="ctr">
              <a:buFontTx/>
              <a:buChar char="-"/>
            </a:pPr>
            <a:r>
              <a:rPr lang="uk-UA" sz="2400" dirty="0"/>
              <a:t>Предмети, матеріали, обладнання – 144,398 тис. грн.</a:t>
            </a:r>
          </a:p>
          <a:p>
            <a:pPr marL="285750" indent="-285750" algn="ctr">
              <a:buFontTx/>
              <a:buChar char="-"/>
            </a:pPr>
            <a:r>
              <a:rPr lang="uk-UA" sz="2400" dirty="0"/>
              <a:t>Оплата послуг (крім комунальних) – 29,567 тис. грн</a:t>
            </a:r>
          </a:p>
          <a:p>
            <a:pPr marL="285750" indent="-285750" algn="ctr">
              <a:buFontTx/>
              <a:buChar char="-"/>
            </a:pPr>
            <a:r>
              <a:rPr lang="uk-UA" sz="2400" dirty="0"/>
              <a:t>Електроенергія – 228,556 тис. грн.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8DFA0D-5F9A-4131-AF1C-A6723B197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93" y="1269268"/>
            <a:ext cx="4139952" cy="20699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CC0B35-4195-42A4-B2FE-6A7B9C4DC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2" y="3730392"/>
            <a:ext cx="2574475" cy="19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68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7327" y="116632"/>
            <a:ext cx="8149345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11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15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1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2592288" cy="24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61" y="0"/>
            <a:ext cx="8172400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Внутрішньо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переміщені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особи</a:t>
            </a: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/>
        </p:nvGraphicFramePr>
        <p:xfrm>
          <a:off x="179512" y="764704"/>
          <a:ext cx="590465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8144" y="549429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Кількість дітей до 18 років - 70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3266" y="113538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Бажають залишитися: 13 сімей (40 людей з них 12 дітей)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40" y="2444695"/>
            <a:ext cx="4106060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129050" cy="27527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172400" cy="584775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ісце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компактного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проживання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ВПО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08076"/>
            <a:ext cx="2929508" cy="22499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7332" y="4608076"/>
            <a:ext cx="1644774" cy="22499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06" y="4613601"/>
            <a:ext cx="1581894" cy="22417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264040"/>
            <a:ext cx="2987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Завдяки співпраці із філією компанії «Людина в біді» проводяться ремонтні роботи в 2 санвузлах. Надано будівельні матеріали.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36554" y="1412776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Благодійна організація «Благодійний Фонд «Карітас Полтава» надав допомогу:</a:t>
            </a:r>
          </a:p>
          <a:p>
            <a:pPr marL="285750" indent="-285750" algn="ctr">
              <a:buFontTx/>
              <a:buChar char="-"/>
            </a:pPr>
            <a:r>
              <a:rPr lang="uk-UA" sz="2000" b="1" dirty="0"/>
              <a:t>Ліжка односпальні (21 </a:t>
            </a:r>
            <a:r>
              <a:rPr lang="uk-UA" sz="2000" b="1" dirty="0" err="1"/>
              <a:t>шт</a:t>
            </a:r>
            <a:r>
              <a:rPr lang="uk-UA" sz="2000" b="1" dirty="0"/>
              <a:t>);</a:t>
            </a:r>
          </a:p>
          <a:p>
            <a:pPr marL="285750" indent="-285750" algn="ctr">
              <a:buFontTx/>
              <a:buChar char="-"/>
            </a:pPr>
            <a:r>
              <a:rPr lang="uk-UA" sz="2000" b="1" dirty="0"/>
              <a:t>Холодильник (2 </a:t>
            </a:r>
            <a:r>
              <a:rPr lang="uk-UA" sz="2000" b="1" dirty="0" err="1"/>
              <a:t>шт</a:t>
            </a:r>
            <a:r>
              <a:rPr lang="uk-UA" sz="2000" b="1" dirty="0"/>
              <a:t>);</a:t>
            </a:r>
          </a:p>
          <a:p>
            <a:pPr marL="285750" indent="-285750" algn="ctr">
              <a:buFontTx/>
              <a:buChar char="-"/>
            </a:pPr>
            <a:r>
              <a:rPr lang="uk-UA" sz="2000" b="1" dirty="0"/>
              <a:t>Водонагрівачі (2 </a:t>
            </a:r>
            <a:r>
              <a:rPr lang="uk-UA" sz="2000" b="1" dirty="0" err="1"/>
              <a:t>шт</a:t>
            </a:r>
            <a:r>
              <a:rPr lang="uk-UA" sz="2000" b="1" dirty="0"/>
              <a:t>);</a:t>
            </a:r>
          </a:p>
          <a:p>
            <a:pPr marL="285750" indent="-285750" algn="ctr">
              <a:buFontTx/>
              <a:buChar char="-"/>
            </a:pPr>
            <a:r>
              <a:rPr lang="uk-UA" sz="2000" b="1" dirty="0"/>
              <a:t>Плита електрична (2 </a:t>
            </a:r>
            <a:r>
              <a:rPr lang="uk-UA" sz="2000" b="1" dirty="0" err="1"/>
              <a:t>шт</a:t>
            </a:r>
            <a:r>
              <a:rPr lang="uk-UA" sz="2000" b="1" dirty="0"/>
              <a:t>);</a:t>
            </a:r>
          </a:p>
          <a:p>
            <a:pPr marL="285750" indent="-285750" algn="ctr">
              <a:buFontTx/>
              <a:buChar char="-"/>
            </a:pPr>
            <a:r>
              <a:rPr lang="uk-UA" sz="2000" b="1" dirty="0"/>
              <a:t>Пральна машина (1 </a:t>
            </a:r>
            <a:r>
              <a:rPr lang="uk-UA" sz="2000" b="1" dirty="0" err="1"/>
              <a:t>шт</a:t>
            </a:r>
            <a:r>
              <a:rPr lang="uk-UA" sz="2000" b="1" dirty="0"/>
              <a:t>);</a:t>
            </a:r>
          </a:p>
          <a:p>
            <a:pPr marL="285750" indent="-285750" algn="ctr">
              <a:buFontTx/>
              <a:buChar char="-"/>
            </a:pPr>
            <a:r>
              <a:rPr lang="uk-UA" sz="2000" b="1" dirty="0"/>
              <a:t>Генератор (1 </a:t>
            </a:r>
            <a:r>
              <a:rPr lang="uk-UA" sz="2000" b="1" dirty="0" err="1"/>
              <a:t>шт</a:t>
            </a:r>
            <a:r>
              <a:rPr lang="uk-UA" sz="2000" b="1" dirty="0"/>
              <a:t>).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264440" y="657803"/>
            <a:ext cx="857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На даний час проживає 15 осіб. Розрахований на 21 особу.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61" y="0"/>
            <a:ext cx="8172400" cy="584775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Допомога</a:t>
            </a:r>
            <a:r>
              <a:rPr lang="ru-RU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внутрішньо</a:t>
            </a:r>
            <a:r>
              <a:rPr lang="ru-RU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переміщені</a:t>
            </a:r>
            <a:r>
              <a:rPr lang="ru-RU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особам</a:t>
            </a: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059832" cy="2039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825480"/>
            <a:ext cx="576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/>
              <a:t>Завдяки участі в </a:t>
            </a:r>
            <a:r>
              <a:rPr lang="uk-UA" sz="2000" b="1" dirty="0" err="1"/>
              <a:t>проєкті</a:t>
            </a:r>
            <a:r>
              <a:rPr lang="uk-UA" sz="2000" b="1" dirty="0"/>
              <a:t> Благодійного фонду «Карітас Полтава» «Надання житла для уразливих родин в Україні» 20 сімей ВПО в громаді отримало до 50,000 тис. грн. на модернізацію будинків. 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08520" y="3005177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За час війни ВПО було надано гуманітарну допомогу (продукти, гігієна, одяг, побутові речі) – 23 рази.</a:t>
            </a:r>
          </a:p>
          <a:p>
            <a:pPr algn="ctr"/>
            <a:endParaRPr lang="uk-UA" dirty="0"/>
          </a:p>
          <a:p>
            <a:pPr algn="ctr"/>
            <a:r>
              <a:rPr lang="uk-UA" dirty="0"/>
              <a:t>Допомогу надавали: БО «Робимо добрі справи», БО «Червоний Хрест України», Полтавська обласна рада, Полтавська військова адміністрація, Миргородська адміністрація та обласна рада, Всесвітньо продовольча програма, МОМ та інші волонтери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5517232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Також допомогу отримували: самотні пенсіонери,</a:t>
            </a:r>
          </a:p>
          <a:p>
            <a:pPr algn="ctr"/>
            <a:r>
              <a:rPr lang="uk-UA" dirty="0"/>
              <a:t>багатодітні родини, пенсіонери +70 років, </a:t>
            </a:r>
            <a:r>
              <a:rPr lang="uk-UA" dirty="0" err="1"/>
              <a:t>малозабезпечині</a:t>
            </a:r>
            <a:r>
              <a:rPr lang="uk-UA" dirty="0"/>
              <a:t>, що опинилися в СЖО, інваліди І групи, сім’ї військовослужбовців.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64" y="3971297"/>
            <a:ext cx="2418161" cy="16121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10" y="2667456"/>
            <a:ext cx="2414485" cy="14008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7285" y="2723010"/>
            <a:ext cx="2113454" cy="28179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8171953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Територіальна оборона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53" y="2669"/>
            <a:ext cx="972047" cy="9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A707B2-8D44-420A-9358-3387247AE467}"/>
              </a:ext>
            </a:extLst>
          </p:cNvPr>
          <p:cNvSpPr txBox="1"/>
          <p:nvPr/>
        </p:nvSpPr>
        <p:spPr>
          <a:xfrm>
            <a:off x="251520" y="112421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26 учасників добровільного формування</a:t>
            </a:r>
          </a:p>
          <a:p>
            <a:pPr algn="ctr"/>
            <a:r>
              <a:rPr lang="uk-UA" b="1" dirty="0"/>
              <a:t>Отримано 26 одиниць зброї</a:t>
            </a:r>
          </a:p>
          <a:p>
            <a:pPr algn="ctr"/>
            <a:r>
              <a:rPr lang="uk-UA" b="1" dirty="0"/>
              <a:t>Проведено 7 навчань із стрільби</a:t>
            </a: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80D8D-9800-4D2E-8C60-AF6CA3F546B6}"/>
              </a:ext>
            </a:extLst>
          </p:cNvPr>
          <p:cNvSpPr txBox="1"/>
          <p:nvPr/>
        </p:nvSpPr>
        <p:spPr>
          <a:xfrm>
            <a:off x="5004840" y="233363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В громаді постійно виготовляють маскувальні сітки, окопні свічки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C1B80-08BE-45B5-A69B-63B03FF7F042}"/>
              </a:ext>
            </a:extLst>
          </p:cNvPr>
          <p:cNvSpPr txBox="1"/>
          <p:nvPr/>
        </p:nvSpPr>
        <p:spPr>
          <a:xfrm>
            <a:off x="251520" y="2379798"/>
            <a:ext cx="415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На початку війни неодноразово передано гуманітарну допомогу для прифронтових зон від місцевих жителів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D9D22-FFC1-4661-A827-E431D88393D7}"/>
              </a:ext>
            </a:extLst>
          </p:cNvPr>
          <p:cNvSpPr txBox="1"/>
          <p:nvPr/>
        </p:nvSpPr>
        <p:spPr>
          <a:xfrm>
            <a:off x="4991061" y="1161965"/>
            <a:ext cx="415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Встановлення оборонних укріплень та блок постів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3D851-1E62-437F-84D3-0C4F1F77EFF3}"/>
              </a:ext>
            </a:extLst>
          </p:cNvPr>
          <p:cNvSpPr txBox="1"/>
          <p:nvPr/>
        </p:nvSpPr>
        <p:spPr>
          <a:xfrm>
            <a:off x="193041" y="4682746"/>
            <a:ext cx="415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Спорудження захисних укріплень на </a:t>
            </a:r>
            <a:r>
              <a:rPr lang="uk-UA" b="1" dirty="0" err="1"/>
              <a:t>Качанівській</a:t>
            </a:r>
            <a:r>
              <a:rPr lang="uk-UA" b="1" dirty="0"/>
              <a:t> електропідстанції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C9A4A-172D-4C58-8357-D75EE488EF7B}"/>
              </a:ext>
            </a:extLst>
          </p:cNvPr>
          <p:cNvSpPr txBox="1"/>
          <p:nvPr/>
        </p:nvSpPr>
        <p:spPr>
          <a:xfrm>
            <a:off x="251520" y="5517232"/>
            <a:ext cx="415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Дякуючи місцевим підприємцям та фермерським господарства створено продовольчий резерв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440A23-F70C-4F04-A421-A5EF39E31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00" y="3388357"/>
            <a:ext cx="4856500" cy="32403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88D93D-55A8-4791-AC61-82378134A540}"/>
              </a:ext>
            </a:extLst>
          </p:cNvPr>
          <p:cNvSpPr txBox="1"/>
          <p:nvPr/>
        </p:nvSpPr>
        <p:spPr>
          <a:xfrm>
            <a:off x="141930" y="3912377"/>
            <a:ext cx="415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44 мобілізований на даний час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451</TotalTime>
  <Words>3694</Words>
  <Application>Microsoft Office PowerPoint</Application>
  <PresentationFormat>Экран (4:3)</PresentationFormat>
  <Paragraphs>512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0" baseType="lpstr">
      <vt:lpstr>Batang</vt:lpstr>
      <vt:lpstr>Arial</vt:lpstr>
      <vt:lpstr>Calibri</vt:lpstr>
      <vt:lpstr>Courier New</vt:lpstr>
      <vt:lpstr>Times New Roman</vt:lpstr>
      <vt:lpstr>Wingdings</vt:lpstr>
      <vt:lpstr>Wingdings 3</vt:lpstr>
      <vt:lpstr>Тема Office</vt:lpstr>
      <vt:lpstr>Звіт сільського голови  Сергіївської сільської ради за 2022 рік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Земельні відносини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</cp:lastModifiedBy>
  <cp:revision>168</cp:revision>
  <dcterms:created xsi:type="dcterms:W3CDTF">2021-11-29T09:32:00Z</dcterms:created>
  <dcterms:modified xsi:type="dcterms:W3CDTF">2023-02-06T07:47:11Z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106F953B3D9244FF8F6D135318876527</vt:lpwstr>
  </property>
  <property fmtid="{D5CDD505-2E9C-101B-9397-08002B2CF9AE}" pid="3" name="KSOProductBuildVer">
    <vt:lpwstr>1049-11.2.0.11440</vt:lpwstr>
  </property>
</Properties>
</file>